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7F3F4"/>
          </a:solidFill>
        </a:fill>
      </a:tcStyle>
    </a:wholeTbl>
    <a:band2H>
      <a:tcTxStyle b="def" i="def"/>
      <a:tcStyle>
        <a:tcBdr/>
        <a:fill>
          <a:solidFill>
            <a:srgbClr val="F3F9FA"/>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A"/>
          </a:solidFill>
        </a:fill>
      </a:tcStyle>
    </a:wholeTbl>
    <a:band2H>
      <a:tcTxStyle b="def" i="def"/>
      <a:tcStyle>
        <a:tcBdr/>
        <a:fill>
          <a:solidFill>
            <a:srgbClr val="E7E7E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7" name="Shape 37"/>
          <p:cNvSpPr/>
          <p:nvPr>
            <p:ph type="sldImg"/>
          </p:nvPr>
        </p:nvSpPr>
        <p:spPr>
          <a:xfrm>
            <a:off x="1143000" y="685800"/>
            <a:ext cx="4572000" cy="3429000"/>
          </a:xfrm>
          <a:prstGeom prst="rect">
            <a:avLst/>
          </a:prstGeom>
        </p:spPr>
        <p:txBody>
          <a:bodyPr/>
          <a:lstStyle/>
          <a:p>
            <a:pPr/>
          </a:p>
        </p:txBody>
      </p:sp>
      <p:sp>
        <p:nvSpPr>
          <p:cNvPr id="38" name="Shape 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
        <p:nvSpPr>
          <p:cNvPr id="12" name="Title Text"/>
          <p:cNvSpPr txBox="1"/>
          <p:nvPr>
            <p:ph type="title"/>
          </p:nvPr>
        </p:nvSpPr>
        <p:spPr>
          <a:xfrm>
            <a:off x="685800" y="1844675"/>
            <a:ext cx="7772400" cy="2041525"/>
          </a:xfrm>
          <a:prstGeom prst="rect">
            <a:avLst/>
          </a:prstGeom>
        </p:spPr>
        <p:txBody>
          <a:bodyPr/>
          <a:lstStyle/>
          <a:p>
            <a:pPr/>
            <a:r>
              <a:t>Title Text</a:t>
            </a:r>
          </a:p>
        </p:txBody>
      </p:sp>
      <p:sp>
        <p:nvSpPr>
          <p:cNvPr id="13" name="Body Level One…"/>
          <p:cNvSpPr txBox="1"/>
          <p:nvPr>
            <p:ph type="body" sz="half" idx="1"/>
          </p:nvPr>
        </p:nvSpPr>
        <p:spPr>
          <a:xfrm>
            <a:off x="1371600" y="3886200"/>
            <a:ext cx="6400800" cy="2971800"/>
          </a:xfrm>
          <a:prstGeom prst="rect">
            <a:avLst/>
          </a:prstGeom>
        </p:spPr>
        <p:txBody>
          <a:bodyPr/>
          <a:lstStyle>
            <a:lvl1pPr marL="0" indent="0" algn="ctr">
              <a:buSzTx/>
              <a:buNone/>
            </a:lvl1pPr>
            <a:lvl2pPr marL="0" indent="457200" algn="ctr">
              <a:buSzTx/>
              <a:buNone/>
            </a:lvl2pPr>
            <a:lvl3pPr marL="0" indent="914400" algn="ctr">
              <a:buSzTx/>
              <a:buNone/>
            </a:lvl3pPr>
            <a:lvl4pPr marL="0" indent="1371600" algn="ctr">
              <a:buSzTx/>
              <a:buNone/>
            </a:lvl4pPr>
            <a:lvl5pPr marL="0" indent="1828800" algn="ctr">
              <a:buSz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9" name="Slide Number"/>
          <p:cNvSpPr txBox="1"/>
          <p:nvPr>
            <p:ph type="sldNum" sz="quarter" idx="2"/>
          </p:nvPr>
        </p:nvSpPr>
        <p:spPr>
          <a:prstGeom prst="rect">
            <a:avLst/>
          </a:prstGeom>
        </p:spPr>
        <p:txBody>
          <a:bodyPr/>
          <a:lstStyle/>
          <a:p>
            <a:pPr/>
            <a:fld id="{86CB4B4D-7CA3-9044-876B-883B54F8677D}" type="slidenum"/>
          </a:p>
        </p:txBody>
      </p:sp>
      <p:sp>
        <p:nvSpPr>
          <p:cNvPr id="30" name="Title Text"/>
          <p:cNvSpPr txBox="1"/>
          <p:nvPr>
            <p:ph type="title"/>
          </p:nvPr>
        </p:nvSpPr>
        <p:spPr>
          <a:prstGeom prst="rect">
            <a:avLst/>
          </a:prstGeom>
        </p:spPr>
        <p:txBody>
          <a:bodyPr/>
          <a:lstStyle/>
          <a:p>
            <a:pPr/>
            <a:r>
              <a:t>Title Text</a:t>
            </a:r>
          </a:p>
        </p:txBody>
      </p:sp>
      <p:sp>
        <p:nvSpPr>
          <p:cNvPr id="31" name="Body Level One…"/>
          <p:cNvSpPr txBox="1"/>
          <p:nvPr>
            <p:ph type="body" sz="half" idx="1"/>
          </p:nvPr>
        </p:nvSpPr>
        <p:spPr>
          <a:xfrm>
            <a:off x="457200" y="1600200"/>
            <a:ext cx="4038600" cy="5257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3399"/>
            </a:gs>
            <a:gs pos="100000">
              <a:srgbClr val="000000"/>
            </a:gs>
          </a:gsLst>
          <a:lin ang="16200000" scaled="0"/>
        </a:gra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245225"/>
            <a:ext cx="2133600" cy="288824"/>
          </a:xfrm>
          <a:prstGeom prst="rect">
            <a:avLst/>
          </a:prstGeom>
          <a:ln w="12700">
            <a:miter lim="400000"/>
          </a:ln>
        </p:spPr>
        <p:txBody>
          <a:bodyPr lIns="45719" rIns="45719">
            <a:spAutoFit/>
          </a:bodyPr>
          <a:lstStyle>
            <a:lvl1pPr algn="r">
              <a:defRPr sz="1400"/>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1pPr>
      <a:lvl2pPr marL="0" marR="0" indent="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2pPr>
      <a:lvl3pPr marL="0" marR="0" indent="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3pPr>
      <a:lvl4pPr marL="0" marR="0" indent="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4pPr>
      <a:lvl5pPr marL="0" marR="0" indent="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5pPr>
      <a:lvl6pPr marL="0" marR="0" indent="45720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6pPr>
      <a:lvl7pPr marL="0" marR="0" indent="91440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3200" u="none">
          <a:ln>
            <a:noFill/>
          </a:ln>
          <a:solidFill>
            <a:srgbClr val="07070B"/>
          </a:solidFill>
          <a:uFillTx/>
          <a:latin typeface="Chalkduster"/>
          <a:ea typeface="Chalkduster"/>
          <a:cs typeface="Chalkduster"/>
          <a:sym typeface="Chalkduster"/>
        </a:defRPr>
      </a:lvl9pPr>
    </p:titleStyle>
    <p:bodyStyle>
      <a:lvl1pPr marL="342900" marR="0" indent="-3429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4.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4.jpe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eeexplore.ieee.org/document/937655"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image" Target="../media/image5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19.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73.png"/><Relationship Id="rId4" Type="http://schemas.openxmlformats.org/officeDocument/2006/relationships/image" Target="../media/image18.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79.png"/><Relationship Id="rId4" Type="http://schemas.openxmlformats.org/officeDocument/2006/relationships/image" Target="../media/image17.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A050D"/>
                </a:solidFill>
              </a:defRPr>
            </a:lvl1pPr>
          </a:lstStyle>
          <a:p>
            <a:pPr>
              <a:defRPr sz="1800"/>
            </a:pPr>
            <a:fld id="{86CB4B4D-7CA3-9044-876B-883B54F8677D}" type="slidenum">
              <a:rPr sz="1400"/>
            </a:fld>
          </a:p>
        </p:txBody>
      </p:sp>
      <p:sp>
        <p:nvSpPr>
          <p:cNvPr id="41" name="Saliency Filters: Contrast Based Filtering for Salient Region Detection"/>
          <p:cNvSpPr txBox="1"/>
          <p:nvPr>
            <p:ph type="ctrTitle"/>
          </p:nvPr>
        </p:nvSpPr>
        <p:spPr>
          <a:xfrm>
            <a:off x="685799" y="489967"/>
            <a:ext cx="7772401" cy="1470026"/>
          </a:xfrm>
          <a:prstGeom prst="rect">
            <a:avLst/>
          </a:prstGeom>
        </p:spPr>
        <p:txBody>
          <a:bodyPr>
            <a:normAutofit fontScale="100000" lnSpcReduction="0"/>
          </a:bodyPr>
          <a:lstStyle>
            <a:lvl1pPr defTabSz="704087">
              <a:defRPr sz="2772">
                <a:solidFill>
                  <a:srgbClr val="0A050D"/>
                </a:solidFill>
                <a:effectLst>
                  <a:outerShdw sx="100000" sy="100000" kx="0" ky="0" algn="b" rotWithShape="0" blurRad="9779" dist="19558" dir="2700000">
                    <a:srgbClr val="000000"/>
                  </a:outerShdw>
                </a:effectLst>
              </a:defRPr>
            </a:lvl1pPr>
          </a:lstStyle>
          <a:p>
            <a:pPr>
              <a:defRPr sz="2464">
                <a:effectLst/>
              </a:defRPr>
            </a:pPr>
            <a:r>
              <a:rPr sz="2772">
                <a:effectLst>
                  <a:outerShdw sx="100000" sy="100000" kx="0" ky="0" algn="b" rotWithShape="0" blurRad="9779" dist="19558" dir="2700000">
                    <a:srgbClr val="000000"/>
                  </a:outerShdw>
                </a:effectLst>
              </a:rPr>
              <a:t>Saliency Filters: Contrast Based Filtering for Salient Region Detection </a:t>
            </a:r>
          </a:p>
        </p:txBody>
      </p:sp>
      <p:sp>
        <p:nvSpPr>
          <p:cNvPr id="42" name="Rectangle"/>
          <p:cNvSpPr/>
          <p:nvPr/>
        </p:nvSpPr>
        <p:spPr>
          <a:xfrm>
            <a:off x="523357" y="5186798"/>
            <a:ext cx="7906161" cy="570983"/>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a:p>
        </p:txBody>
      </p:sp>
      <p:sp>
        <p:nvSpPr>
          <p:cNvPr id="43" name="Students: Ujjwal Tiwari | Harshit Kumar Sankhla | Udit Singh Parihar"/>
          <p:cNvSpPr txBox="1"/>
          <p:nvPr/>
        </p:nvSpPr>
        <p:spPr>
          <a:xfrm>
            <a:off x="606219" y="5277362"/>
            <a:ext cx="7931561" cy="3898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0A050D"/>
                </a:solidFill>
                <a:latin typeface="Geneva"/>
                <a:ea typeface="Geneva"/>
                <a:cs typeface="Geneva"/>
                <a:sym typeface="Geneva"/>
              </a:defRPr>
            </a:pPr>
            <a:r>
              <a:t>Students</a:t>
            </a:r>
            <a:r>
              <a:t>: Ujjwal Tiwari | Harshit Kumar Sankhla | Udit Singh Parihar</a:t>
            </a:r>
          </a:p>
        </p:txBody>
      </p:sp>
      <p:sp>
        <p:nvSpPr>
          <p:cNvPr id="44" name="Course : Computer Vision (CSE 578)…"/>
          <p:cNvSpPr txBox="1"/>
          <p:nvPr/>
        </p:nvSpPr>
        <p:spPr>
          <a:xfrm>
            <a:off x="2209800" y="2442674"/>
            <a:ext cx="4724401" cy="22566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solidFill>
                  <a:srgbClr val="0A050D"/>
                </a:solidFill>
                <a:latin typeface="Geneva"/>
                <a:ea typeface="Geneva"/>
                <a:cs typeface="Geneva"/>
                <a:sym typeface="Geneva"/>
              </a:defRPr>
            </a:pPr>
            <a:r>
              <a:t>Course : </a:t>
            </a:r>
            <a:r>
              <a:t>Computer Vision (CSE 578)</a:t>
            </a:r>
          </a:p>
          <a:p>
            <a:pPr>
              <a:lnSpc>
                <a:spcPct val="150000"/>
              </a:lnSpc>
              <a:defRPr>
                <a:solidFill>
                  <a:srgbClr val="0A050D"/>
                </a:solidFill>
                <a:latin typeface="Geneva"/>
                <a:ea typeface="Geneva"/>
                <a:cs typeface="Geneva"/>
                <a:sym typeface="Geneva"/>
              </a:defRPr>
            </a:pPr>
            <a:r>
              <a:t>Prof. Anoop Namboodiri</a:t>
            </a:r>
          </a:p>
          <a:p>
            <a:pPr>
              <a:lnSpc>
                <a:spcPct val="150000"/>
              </a:lnSpc>
              <a:defRPr>
                <a:solidFill>
                  <a:srgbClr val="0A050D"/>
                </a:solidFill>
                <a:latin typeface="Geneva"/>
                <a:ea typeface="Geneva"/>
                <a:cs typeface="Geneva"/>
                <a:sym typeface="Geneva"/>
              </a:defRPr>
            </a:pPr>
            <a:r>
              <a:t>Prof. Avinash Sharma</a:t>
            </a:r>
          </a:p>
          <a:p>
            <a:pPr>
              <a:lnSpc>
                <a:spcPct val="150000"/>
              </a:lnSpc>
              <a:defRPr>
                <a:solidFill>
                  <a:srgbClr val="0A050D"/>
                </a:solidFill>
                <a:latin typeface="Geneva"/>
                <a:ea typeface="Geneva"/>
                <a:cs typeface="Geneva"/>
                <a:sym typeface="Geneva"/>
              </a:defRPr>
            </a:pPr>
            <a:r>
              <a:t>Centre for Visual Information Technology</a:t>
            </a:r>
          </a:p>
          <a:p>
            <a:pPr>
              <a:lnSpc>
                <a:spcPct val="150000"/>
              </a:lnSpc>
              <a:defRPr>
                <a:solidFill>
                  <a:srgbClr val="0A050D"/>
                </a:solidFill>
                <a:latin typeface="Geneva"/>
                <a:ea typeface="Geneva"/>
                <a:cs typeface="Geneva"/>
                <a:sym typeface="Geneva"/>
              </a:defRPr>
            </a:pPr>
            <a:r>
              <a:t>IIIT Hyderabad, Spring 2019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90912"/>
                </a:solidFill>
              </a:defRPr>
            </a:lvl1pPr>
          </a:lstStyle>
          <a:p>
            <a:pPr/>
            <a:fld id="{86CB4B4D-7CA3-9044-876B-883B54F8677D}" type="slidenum"/>
          </a:p>
        </p:txBody>
      </p:sp>
      <p:sp>
        <p:nvSpPr>
          <p:cNvPr id="99" name="Local and global contrast are handled by these measures in a unique way.…"/>
          <p:cNvSpPr txBox="1"/>
          <p:nvPr>
            <p:ph type="subTitle" idx="1"/>
          </p:nvPr>
        </p:nvSpPr>
        <p:spPr>
          <a:xfrm>
            <a:off x="180578" y="2598672"/>
            <a:ext cx="8782844" cy="2942515"/>
          </a:xfrm>
          <a:prstGeom prst="rect">
            <a:avLst/>
          </a:prstGeom>
        </p:spPr>
        <p:txBody>
          <a:bodyPr/>
          <a:lstStyle/>
          <a:p>
            <a:pPr marL="280736" indent="-280736" algn="just">
              <a:lnSpc>
                <a:spcPct val="120000"/>
              </a:lnSpc>
              <a:buSzPct val="100000"/>
              <a:buAutoNum type="arabicPeriod" startAt="1"/>
              <a:defRPr sz="2100">
                <a:solidFill>
                  <a:srgbClr val="08080F"/>
                </a:solidFill>
                <a:latin typeface="Hoefler Text"/>
                <a:ea typeface="Hoefler Text"/>
                <a:cs typeface="Hoefler Text"/>
                <a:sym typeface="Hoefler Text"/>
              </a:defRPr>
            </a:pPr>
            <a:r>
              <a:t>Local and global contrast are handled by these measures in a unique way.</a:t>
            </a:r>
          </a:p>
          <a:p>
            <a:pPr marL="280736" indent="-280736" algn="just">
              <a:lnSpc>
                <a:spcPct val="120000"/>
              </a:lnSpc>
              <a:buSzPct val="100000"/>
              <a:buAutoNum type="arabicPeriod" startAt="1"/>
              <a:defRPr sz="2100">
                <a:solidFill>
                  <a:srgbClr val="08080F"/>
                </a:solidFill>
                <a:latin typeface="Hoefler Text"/>
                <a:ea typeface="Hoefler Text"/>
                <a:cs typeface="Hoefler Text"/>
                <a:sym typeface="Hoefler Text"/>
              </a:defRPr>
            </a:pPr>
            <a:r>
              <a:t>Formulation of these measures as single high dimensional Gaussian filtering framework accounts for a highly efficient implementation with linear complexity O(N).</a:t>
            </a:r>
          </a:p>
        </p:txBody>
      </p:sp>
      <p:sp>
        <p:nvSpPr>
          <p:cNvPr id="100" name="Contributions of the Paper"/>
          <p:cNvSpPr txBox="1"/>
          <p:nvPr>
            <p:ph type="ctrTitle"/>
          </p:nvPr>
        </p:nvSpPr>
        <p:spPr>
          <a:xfrm>
            <a:off x="457200" y="0"/>
            <a:ext cx="8255000" cy="1270000"/>
          </a:xfrm>
          <a:prstGeom prst="rect">
            <a:avLst/>
          </a:prstGeom>
        </p:spPr>
        <p:txBody>
          <a:bodyPr>
            <a:normAutofit fontScale="100000" lnSpcReduction="0"/>
          </a:bodyPr>
          <a:lstStyle>
            <a:lvl1pPr>
              <a:defRPr>
                <a:solidFill>
                  <a:srgbClr val="090912"/>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Contributions of the Paper</a:t>
            </a:r>
          </a:p>
        </p:txBody>
      </p:sp>
      <p:sp>
        <p:nvSpPr>
          <p:cNvPr id="101" name="Rectangle"/>
          <p:cNvSpPr/>
          <p:nvPr/>
        </p:nvSpPr>
        <p:spPr>
          <a:xfrm>
            <a:off x="1063319" y="1638355"/>
            <a:ext cx="7042762" cy="591962"/>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102" name="Contribution 2 : Modelling the problem to optimise time complexity"/>
          <p:cNvSpPr txBox="1"/>
          <p:nvPr/>
        </p:nvSpPr>
        <p:spPr>
          <a:xfrm>
            <a:off x="1102671" y="1748916"/>
            <a:ext cx="693865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a:latin typeface="Hoefler Text"/>
                <a:ea typeface="Hoefler Text"/>
                <a:cs typeface="Hoefler Text"/>
                <a:sym typeface="Hoefler Text"/>
              </a:defRPr>
            </a:lvl1pPr>
          </a:lstStyle>
          <a:p>
            <a:pPr/>
            <a:r>
              <a:t>Contribution 2 : Modelling the problem to optimise time complexity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5" name="Screen Shot 2019-02-13 at 2.50.15 pm.png" descr="Screen Shot 2019-02-13 at 2.50.15 pm.png"/>
          <p:cNvPicPr>
            <a:picLocks noChangeAspect="1"/>
          </p:cNvPicPr>
          <p:nvPr/>
        </p:nvPicPr>
        <p:blipFill>
          <a:blip r:embed="rId2">
            <a:extLst/>
          </a:blip>
          <a:stretch>
            <a:fillRect/>
          </a:stretch>
        </p:blipFill>
        <p:spPr>
          <a:xfrm>
            <a:off x="686816" y="2821724"/>
            <a:ext cx="7770368" cy="1214552"/>
          </a:xfrm>
          <a:prstGeom prst="rect">
            <a:avLst/>
          </a:prstGeom>
          <a:ln w="12700">
            <a:miter lim="400000"/>
          </a:ln>
        </p:spPr>
      </p:pic>
      <p:sp>
        <p:nvSpPr>
          <p:cNvPr id="106"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 name="Decompose the image into basic elements that preserve relevant structure, but abstract undesirable detail.…"/>
          <p:cNvSpPr txBox="1"/>
          <p:nvPr>
            <p:ph type="subTitle" idx="1"/>
          </p:nvPr>
        </p:nvSpPr>
        <p:spPr>
          <a:xfrm>
            <a:off x="437589" y="2058412"/>
            <a:ext cx="7879721" cy="4106336"/>
          </a:xfrm>
          <a:prstGeom prst="rect">
            <a:avLst/>
          </a:prstGeom>
        </p:spPr>
        <p:txBody>
          <a:bodyPr/>
          <a:lstStyle/>
          <a:p>
            <a:pPr lvl="1" marL="721894" indent="-213894" algn="just">
              <a:lnSpc>
                <a:spcPct val="120000"/>
              </a:lnSpc>
              <a:buSzPct val="100000"/>
              <a:buAutoNum type="arabicPeriod" startAt="1"/>
              <a:defRPr sz="1700">
                <a:solidFill>
                  <a:srgbClr val="050307"/>
                </a:solidFill>
                <a:latin typeface="Hoefler Text"/>
                <a:ea typeface="Hoefler Text"/>
                <a:cs typeface="Hoefler Text"/>
                <a:sym typeface="Hoefler Text"/>
              </a:defRPr>
            </a:pPr>
            <a:r>
              <a:t>Decompose the image into basic elements that preserve relevant structure, but abstract undesirable detail.</a:t>
            </a:r>
          </a:p>
          <a:p>
            <a:pPr lvl="1" marL="721894" indent="-213894" algn="just">
              <a:lnSpc>
                <a:spcPct val="120000"/>
              </a:lnSpc>
              <a:buSzPct val="100000"/>
              <a:buAutoNum type="arabicPeriod" startAt="1"/>
              <a:defRPr sz="1700">
                <a:solidFill>
                  <a:srgbClr val="050307"/>
                </a:solidFill>
                <a:latin typeface="Hoefler Text"/>
                <a:ea typeface="Hoefler Text"/>
                <a:cs typeface="Hoefler Text"/>
                <a:sym typeface="Hoefler Text"/>
              </a:defRPr>
            </a:pPr>
            <a:r>
              <a:t>Each element locally abstracts image by clustering pixels with similar properties.</a:t>
            </a:r>
          </a:p>
          <a:p>
            <a:pPr lvl="1" marL="721894" indent="-213894" algn="just">
              <a:lnSpc>
                <a:spcPct val="120000"/>
              </a:lnSpc>
              <a:buSzPct val="100000"/>
              <a:buAutoNum type="arabicPeriod" startAt="1"/>
              <a:defRPr sz="1700">
                <a:solidFill>
                  <a:srgbClr val="050307"/>
                </a:solidFill>
                <a:latin typeface="Hoefler Text"/>
                <a:ea typeface="Hoefler Text"/>
                <a:cs typeface="Hoefler Text"/>
                <a:sym typeface="Hoefler Text"/>
              </a:defRPr>
            </a:pPr>
            <a:r>
              <a:t>Strong contours and edges in the image are preserved.</a:t>
            </a:r>
          </a:p>
          <a:p>
            <a:pPr lvl="1" marL="721894" indent="-213894" algn="just">
              <a:lnSpc>
                <a:spcPct val="120000"/>
              </a:lnSpc>
              <a:buSzPct val="100000"/>
              <a:buAutoNum type="arabicPeriod" startAt="1"/>
              <a:defRPr sz="1700">
                <a:solidFill>
                  <a:srgbClr val="090612"/>
                </a:solidFill>
                <a:latin typeface="Hoefler Text"/>
                <a:ea typeface="Hoefler Text"/>
                <a:cs typeface="Hoefler Text"/>
                <a:sym typeface="Hoefler Text"/>
              </a:defRPr>
            </a:pPr>
            <a:r>
              <a:t>To achieve this decomposition we implement a localised over segmentation over the image using SLIC Super-pixels.</a:t>
            </a:r>
          </a:p>
          <a:p>
            <a:pPr lvl="1" marL="721894" indent="-213894" algn="just">
              <a:lnSpc>
                <a:spcPct val="120000"/>
              </a:lnSpc>
              <a:buSzPct val="100000"/>
              <a:buAutoNum type="arabicPeriod" startAt="1"/>
              <a:defRPr sz="1700">
                <a:solidFill>
                  <a:srgbClr val="090612"/>
                </a:solidFill>
                <a:latin typeface="Hoefler Text"/>
                <a:ea typeface="Hoefler Text"/>
                <a:cs typeface="Hoefler Text"/>
                <a:sym typeface="Hoefler Text"/>
              </a:defRPr>
            </a:pPr>
            <a:r>
              <a:t>SLIC segments image by using K-means clustering in RGBXY space. </a:t>
            </a:r>
          </a:p>
          <a:p>
            <a:pPr lvl="1" marL="721894" indent="-213894" algn="just">
              <a:lnSpc>
                <a:spcPct val="120000"/>
              </a:lnSpc>
              <a:buSzPct val="100000"/>
              <a:buAutoNum type="arabicPeriod" startAt="1"/>
              <a:defRPr sz="1700">
                <a:solidFill>
                  <a:srgbClr val="090612"/>
                </a:solidFill>
                <a:latin typeface="Hoefler Text"/>
                <a:ea typeface="Hoefler Text"/>
                <a:cs typeface="Hoefler Text"/>
                <a:sym typeface="Hoefler Text"/>
              </a:defRPr>
            </a:pPr>
            <a:r>
              <a:t>In this paper this is done in CIELab space using geodesic image distance. Geodesic distance guarantees connectivity, while retaining locality compactness and edge aware.</a:t>
            </a:r>
          </a:p>
        </p:txBody>
      </p:sp>
      <p:sp>
        <p:nvSpPr>
          <p:cNvPr id="110"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sp>
        <p:nvSpPr>
          <p:cNvPr id="111" name="Rectangle"/>
          <p:cNvSpPr/>
          <p:nvPr/>
        </p:nvSpPr>
        <p:spPr>
          <a:xfrm>
            <a:off x="1063319" y="1217134"/>
            <a:ext cx="7042762" cy="591963"/>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112" name="Step 1 - Abstraction"/>
          <p:cNvSpPr txBox="1"/>
          <p:nvPr/>
        </p:nvSpPr>
        <p:spPr>
          <a:xfrm>
            <a:off x="1115371" y="1327695"/>
            <a:ext cx="6938658"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700"/>
              </a:spcBef>
              <a:defRPr i="1">
                <a:solidFill>
                  <a:srgbClr val="050307"/>
                </a:solidFill>
                <a:latin typeface="Hoefler Text"/>
                <a:ea typeface="Hoefler Text"/>
                <a:cs typeface="Hoefler Text"/>
                <a:sym typeface="Hoefler Text"/>
              </a:defRPr>
            </a:lvl1pPr>
          </a:lstStyle>
          <a:p>
            <a:pPr/>
            <a:r>
              <a:t>Step 1 - Abstraction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pic>
        <p:nvPicPr>
          <p:cNvPr id="116" name="Screenshot 2019-04-09 at 10.11.18 PM.png" descr="Screenshot 2019-04-09 at 10.11.18 PM.png"/>
          <p:cNvPicPr>
            <a:picLocks noChangeAspect="1"/>
          </p:cNvPicPr>
          <p:nvPr/>
        </p:nvPicPr>
        <p:blipFill>
          <a:blip r:embed="rId2">
            <a:extLst/>
          </a:blip>
          <a:stretch>
            <a:fillRect/>
          </a:stretch>
        </p:blipFill>
        <p:spPr>
          <a:xfrm>
            <a:off x="191395" y="3074354"/>
            <a:ext cx="4469097" cy="2188946"/>
          </a:xfrm>
          <a:prstGeom prst="rect">
            <a:avLst/>
          </a:prstGeom>
          <a:ln w="12700">
            <a:miter lim="400000"/>
          </a:ln>
        </p:spPr>
      </p:pic>
      <p:sp>
        <p:nvSpPr>
          <p:cNvPr id="117" name="The algorithm proposed, Simple Linear Iterative Clustering (SLIC) performs a local clustering of pixels in the 5-D space defined by the L,a,b values of the CIELAB colour space and the x,y pixel coordinates. A novel distance measure enforces compactness and regularity in the superpixel shapes, and seamlessly accommodates grayscale as well as colour images. SLIC is simple to implement and easily applied in practice – the only parameter specifies the desired number of superpixels."/>
          <p:cNvSpPr txBox="1"/>
          <p:nvPr/>
        </p:nvSpPr>
        <p:spPr>
          <a:xfrm>
            <a:off x="4915810" y="2286687"/>
            <a:ext cx="3736884" cy="37642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lnSpc>
                <a:spcPct val="120000"/>
              </a:lnSpc>
              <a:spcBef>
                <a:spcPts val="1200"/>
              </a:spcBef>
              <a:defRPr sz="1500">
                <a:latin typeface="Hoefler Text"/>
                <a:ea typeface="Hoefler Text"/>
                <a:cs typeface="Hoefler Text"/>
                <a:sym typeface="Hoefler Text"/>
              </a:defRPr>
            </a:pPr>
            <a:r>
              <a:t>The algorithm proposed, </a:t>
            </a:r>
            <a:r>
              <a:rPr b="1"/>
              <a:t>Simple Linear Iterative Clustering (SLIC)</a:t>
            </a:r>
            <a:r>
              <a:t> performs a local clustering of pixels in the 5-D space defined by the </a:t>
            </a:r>
            <a:r>
              <a:rPr i="1"/>
              <a:t>L,a,b</a:t>
            </a:r>
            <a:r>
              <a:t> values of the CIELAB colour space and the </a:t>
            </a:r>
            <a:r>
              <a:rPr i="1"/>
              <a:t>x,y</a:t>
            </a:r>
            <a:r>
              <a:t> pixel coordinates. A novel distance measure enforces compactness and regularity in the superpixel shapes, and seamlessly accommodates grayscale as well as colour images. SLIC is simple to implement and easily applied in practice – the only parameter specifies the desired number of superpixels. </a:t>
            </a:r>
          </a:p>
        </p:txBody>
      </p:sp>
      <p:sp>
        <p:nvSpPr>
          <p:cNvPr id="118" name="Circle"/>
          <p:cNvSpPr/>
          <p:nvPr/>
        </p:nvSpPr>
        <p:spPr>
          <a:xfrm>
            <a:off x="1790943" y="1537177"/>
            <a:ext cx="1270001" cy="1270001"/>
          </a:xfrm>
          <a:prstGeom prst="ellipse">
            <a:avLst/>
          </a:prstGeom>
          <a:gradFill>
            <a:gsLst>
              <a:gs pos="0">
                <a:srgbClr val="202099"/>
              </a:gs>
              <a:gs pos="100000">
                <a:srgbClr val="A4A4E7"/>
              </a:gs>
            </a:gsLst>
            <a:lin ang="16200000"/>
          </a:gradFill>
          <a:ln>
            <a:solidFill>
              <a:srgbClr val="000000"/>
            </a:solidFill>
          </a:ln>
          <a:effectLst>
            <a:outerShdw sx="100000" sy="100000" kx="0" ky="0" algn="b" rotWithShape="0" blurRad="355600" dist="0" dir="0">
              <a:srgbClr val="000000">
                <a:alpha val="75000"/>
              </a:srgbClr>
            </a:outerShdw>
          </a:effectLst>
        </p:spPr>
        <p:txBody>
          <a:bodyPr lIns="45719" rIns="45719"/>
          <a:lstStyle/>
          <a:p>
            <a:pPr>
              <a:defRPr>
                <a:solidFill>
                  <a:schemeClr val="accent3">
                    <a:lumOff val="44000"/>
                  </a:schemeClr>
                </a:solidFill>
              </a:defRPr>
            </a:pPr>
          </a:p>
        </p:txBody>
      </p:sp>
      <p:sp>
        <p:nvSpPr>
          <p:cNvPr id="119" name="SLIC"/>
          <p:cNvSpPr txBox="1"/>
          <p:nvPr/>
        </p:nvSpPr>
        <p:spPr>
          <a:xfrm>
            <a:off x="2119768" y="1996846"/>
            <a:ext cx="606324"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1F7E6"/>
                </a:solidFill>
                <a:latin typeface="Lucida Grande"/>
                <a:ea typeface="Lucida Grande"/>
                <a:cs typeface="Lucida Grande"/>
                <a:sym typeface="Lucida Grande"/>
              </a:defRPr>
            </a:lvl1pPr>
          </a:lstStyle>
          <a:p>
            <a:pPr/>
            <a:r>
              <a:t>SLIC</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2" name="6bSuperPixels.png" descr="6bSuperPixels.png"/>
          <p:cNvPicPr>
            <a:picLocks noChangeAspect="0"/>
          </p:cNvPicPr>
          <p:nvPr/>
        </p:nvPicPr>
        <p:blipFill>
          <a:blip r:embed="rId2">
            <a:extLst/>
          </a:blip>
          <a:stretch>
            <a:fillRect/>
          </a:stretch>
        </p:blipFill>
        <p:spPr>
          <a:xfrm>
            <a:off x="5395709" y="4890036"/>
            <a:ext cx="2286001" cy="1394830"/>
          </a:xfrm>
          <a:prstGeom prst="rect">
            <a:avLst/>
          </a:prstGeom>
          <a:ln w="12700">
            <a:miter lim="400000"/>
          </a:ln>
        </p:spPr>
      </p:pic>
      <p:pic>
        <p:nvPicPr>
          <p:cNvPr id="123" name="2bSuperPixels.png" descr="2bSuperPixels.png"/>
          <p:cNvPicPr>
            <a:picLocks noChangeAspect="0"/>
          </p:cNvPicPr>
          <p:nvPr/>
        </p:nvPicPr>
        <p:blipFill>
          <a:blip r:embed="rId3">
            <a:extLst/>
          </a:blip>
          <a:stretch>
            <a:fillRect/>
          </a:stretch>
        </p:blipFill>
        <p:spPr>
          <a:xfrm>
            <a:off x="5459209" y="2614983"/>
            <a:ext cx="2159001" cy="2095501"/>
          </a:xfrm>
          <a:prstGeom prst="rect">
            <a:avLst/>
          </a:prstGeom>
          <a:ln w="12700">
            <a:miter lim="400000"/>
          </a:ln>
        </p:spPr>
      </p:pic>
      <p:pic>
        <p:nvPicPr>
          <p:cNvPr id="124" name="5bSuperPixels.png" descr="5bSuperPixels.png"/>
          <p:cNvPicPr>
            <a:picLocks noChangeAspect="0"/>
          </p:cNvPicPr>
          <p:nvPr/>
        </p:nvPicPr>
        <p:blipFill>
          <a:blip r:embed="rId4">
            <a:extLst/>
          </a:blip>
          <a:stretch>
            <a:fillRect/>
          </a:stretch>
        </p:blipFill>
        <p:spPr>
          <a:xfrm>
            <a:off x="5459209" y="270838"/>
            <a:ext cx="2159001" cy="2095501"/>
          </a:xfrm>
          <a:prstGeom prst="rect">
            <a:avLst/>
          </a:prstGeom>
          <a:ln w="12700">
            <a:miter lim="400000"/>
          </a:ln>
        </p:spPr>
      </p:pic>
      <p:pic>
        <p:nvPicPr>
          <p:cNvPr id="125" name="im096.jpg" descr="im096.jpg"/>
          <p:cNvPicPr>
            <a:picLocks noChangeAspect="1"/>
          </p:cNvPicPr>
          <p:nvPr/>
        </p:nvPicPr>
        <p:blipFill>
          <a:blip r:embed="rId5">
            <a:extLst/>
          </a:blip>
          <a:stretch>
            <a:fillRect/>
          </a:stretch>
        </p:blipFill>
        <p:spPr>
          <a:xfrm>
            <a:off x="1127217" y="4888950"/>
            <a:ext cx="2338077" cy="1397001"/>
          </a:xfrm>
          <a:prstGeom prst="rect">
            <a:avLst/>
          </a:prstGeom>
          <a:ln w="12700">
            <a:miter lim="400000"/>
          </a:ln>
        </p:spPr>
      </p:pic>
      <p:pic>
        <p:nvPicPr>
          <p:cNvPr id="126" name="im052.jpg" descr="im052.jpg"/>
          <p:cNvPicPr>
            <a:picLocks noChangeAspect="0"/>
          </p:cNvPicPr>
          <p:nvPr/>
        </p:nvPicPr>
        <p:blipFill>
          <a:blip r:embed="rId6">
            <a:extLst/>
          </a:blip>
          <a:stretch>
            <a:fillRect/>
          </a:stretch>
        </p:blipFill>
        <p:spPr>
          <a:xfrm>
            <a:off x="1215961" y="341016"/>
            <a:ext cx="2160575" cy="2095501"/>
          </a:xfrm>
          <a:prstGeom prst="rect">
            <a:avLst/>
          </a:prstGeom>
          <a:ln w="12700">
            <a:miter lim="400000"/>
          </a:ln>
        </p:spPr>
      </p:pic>
      <p:pic>
        <p:nvPicPr>
          <p:cNvPr id="127" name="im018.jpg" descr="im018.jpg"/>
          <p:cNvPicPr>
            <a:picLocks noChangeAspect="0"/>
          </p:cNvPicPr>
          <p:nvPr/>
        </p:nvPicPr>
        <p:blipFill>
          <a:blip r:embed="rId7">
            <a:extLst/>
          </a:blip>
          <a:stretch>
            <a:fillRect/>
          </a:stretch>
        </p:blipFill>
        <p:spPr>
          <a:xfrm>
            <a:off x="1216755" y="2614983"/>
            <a:ext cx="2159001" cy="2095501"/>
          </a:xfrm>
          <a:prstGeom prst="rect">
            <a:avLst/>
          </a:prstGeom>
          <a:ln w="12700">
            <a:miter lim="400000"/>
          </a:ln>
        </p:spPr>
      </p:pic>
      <p:sp>
        <p:nvSpPr>
          <p:cNvPr id="128" name="Line"/>
          <p:cNvSpPr/>
          <p:nvPr/>
        </p:nvSpPr>
        <p:spPr>
          <a:xfrm flipH="1">
            <a:off x="4571999" y="412660"/>
            <a:ext cx="1" cy="6032680"/>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29" name="Arrow"/>
          <p:cNvSpPr/>
          <p:nvPr/>
        </p:nvSpPr>
        <p:spPr>
          <a:xfrm>
            <a:off x="3939440" y="753766"/>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30" name="Arrow"/>
          <p:cNvSpPr/>
          <p:nvPr/>
        </p:nvSpPr>
        <p:spPr>
          <a:xfrm>
            <a:off x="3939440" y="2794000"/>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31" name="Arrow"/>
          <p:cNvSpPr/>
          <p:nvPr/>
        </p:nvSpPr>
        <p:spPr>
          <a:xfrm>
            <a:off x="3939440" y="4952450"/>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 name="The definition of uniqueness is the rarity of segment i, given its position pi and colour in CIELab ci compared to all other segments j.…"/>
          <p:cNvSpPr txBox="1"/>
          <p:nvPr>
            <p:ph type="subTitle" idx="1"/>
          </p:nvPr>
        </p:nvSpPr>
        <p:spPr>
          <a:xfrm>
            <a:off x="437589" y="2058412"/>
            <a:ext cx="7879721" cy="4106336"/>
          </a:xfrm>
          <a:prstGeom prst="rect">
            <a:avLst/>
          </a:prstGeom>
        </p:spPr>
        <p:txBody>
          <a:bodyPr/>
          <a:lstStyle/>
          <a:p>
            <a:pPr lvl="1" marL="762000" indent="-254000" algn="just">
              <a:buSzPct val="100000"/>
              <a:buAutoNum type="arabicPeriod" startAt="1"/>
              <a:defRPr sz="1900">
                <a:solidFill>
                  <a:srgbClr val="08050E"/>
                </a:solidFill>
                <a:latin typeface="Hoefler Text"/>
                <a:ea typeface="Hoefler Text"/>
                <a:cs typeface="Hoefler Text"/>
                <a:sym typeface="Hoefler Text"/>
              </a:defRPr>
            </a:pPr>
            <a:r>
              <a:t>The definition of uniqueness is the rarity of segment</a:t>
            </a:r>
            <a:r>
              <a:rPr i="1"/>
              <a:t> i, </a:t>
            </a:r>
            <a:r>
              <a:t>given its position </a:t>
            </a:r>
            <a:r>
              <a:rPr i="1"/>
              <a:t>p</a:t>
            </a:r>
            <a:r>
              <a:rPr baseline="-5999" i="1"/>
              <a:t>i</a:t>
            </a:r>
            <a:r>
              <a:rPr i="1"/>
              <a:t> </a:t>
            </a:r>
            <a:r>
              <a:t>and colour in CIELab </a:t>
            </a:r>
            <a:r>
              <a:rPr i="1"/>
              <a:t>c</a:t>
            </a:r>
            <a:r>
              <a:rPr baseline="-5999" i="1" u="sng"/>
              <a:t>i</a:t>
            </a:r>
            <a:r>
              <a:rPr i="1"/>
              <a:t> </a:t>
            </a:r>
            <a:r>
              <a:t>compared to all other segments </a:t>
            </a:r>
            <a:r>
              <a:rPr i="1"/>
              <a:t>j.</a:t>
            </a:r>
            <a:r>
              <a:t> </a:t>
            </a:r>
          </a:p>
          <a:p>
            <a:pPr lvl="1" marL="762000" indent="-254000" algn="just">
              <a:buSzPct val="100000"/>
              <a:buAutoNum type="arabicPeriod" startAt="1"/>
              <a:defRPr sz="1900">
                <a:solidFill>
                  <a:srgbClr val="08050E"/>
                </a:solidFill>
                <a:latin typeface="Hoefler Text"/>
                <a:ea typeface="Hoefler Text"/>
                <a:cs typeface="Hoefler Text"/>
                <a:sym typeface="Hoefler Text"/>
              </a:defRPr>
            </a:pPr>
            <a:r>
              <a:t>Global operator does not represent sensitivity to local contrast variation.</a:t>
            </a:r>
          </a:p>
          <a:p>
            <a:pPr lvl="1" marL="762000" indent="-254000" algn="l">
              <a:lnSpc>
                <a:spcPct val="120000"/>
              </a:lnSpc>
              <a:buSzPct val="100000"/>
              <a:buAutoNum type="arabicPeriod" startAt="1"/>
              <a:defRPr sz="1900">
                <a:solidFill>
                  <a:srgbClr val="07050D"/>
                </a:solidFill>
                <a:latin typeface="Hoefler Text"/>
                <a:ea typeface="Hoefler Text"/>
                <a:cs typeface="Hoefler Text"/>
                <a:sym typeface="Hoefler Text"/>
              </a:defRPr>
            </a:pPr>
            <a:r>
              <a:t>Evaluating this globally requires O(N</a:t>
            </a:r>
            <a:r>
              <a:rPr baseline="31999"/>
              <a:t>2</a:t>
            </a:r>
            <a:r>
              <a:t>), </a:t>
            </a:r>
            <a:r>
              <a:rPr i="1"/>
              <a:t>N</a:t>
            </a:r>
            <a:r>
              <a:t> is the number of segments. Methods that down sample the image are prone to blurring the edges.</a:t>
            </a:r>
          </a:p>
          <a:p>
            <a:pPr lvl="1" marL="762000" indent="-254000" algn="l">
              <a:lnSpc>
                <a:spcPct val="120000"/>
              </a:lnSpc>
              <a:buSzPct val="100000"/>
              <a:buAutoNum type="arabicPeriod" startAt="1"/>
              <a:defRPr sz="1900">
                <a:solidFill>
                  <a:srgbClr val="07050D"/>
                </a:solidFill>
                <a:latin typeface="Hoefler Text"/>
                <a:ea typeface="Hoefler Text"/>
                <a:cs typeface="Hoefler Text"/>
                <a:sym typeface="Hoefler Text"/>
              </a:defRPr>
            </a:pPr>
            <a:r>
              <a:t>However, for Gaussian weights, this can be done in O(N). </a:t>
            </a:r>
            <a:r>
              <a:rPr i="1"/>
              <a:t>Z</a:t>
            </a:r>
            <a:r>
              <a:rPr baseline="-5999" i="1"/>
              <a:t>i</a:t>
            </a:r>
            <a:r>
              <a:t> is the normalising factor and sigma controls the range of uniqueness operator.</a:t>
            </a:r>
          </a:p>
        </p:txBody>
      </p:sp>
      <p:sp>
        <p:nvSpPr>
          <p:cNvPr id="135"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sp>
        <p:nvSpPr>
          <p:cNvPr id="136" name="Rectangle"/>
          <p:cNvSpPr/>
          <p:nvPr/>
        </p:nvSpPr>
        <p:spPr>
          <a:xfrm>
            <a:off x="1063319" y="1217134"/>
            <a:ext cx="7042762" cy="591963"/>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137" name="Step 2 - Element Uniqueness"/>
          <p:cNvSpPr txBox="1"/>
          <p:nvPr/>
        </p:nvSpPr>
        <p:spPr>
          <a:xfrm>
            <a:off x="1115371" y="1327695"/>
            <a:ext cx="6938659"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700"/>
              </a:spcBef>
              <a:defRPr i="1">
                <a:solidFill>
                  <a:srgbClr val="050307"/>
                </a:solidFill>
                <a:latin typeface="Hoefler Text"/>
                <a:ea typeface="Hoefler Text"/>
                <a:cs typeface="Hoefler Text"/>
                <a:sym typeface="Hoefler Text"/>
              </a:defRPr>
            </a:lvl1pPr>
          </a:lstStyle>
          <a:p>
            <a:pPr/>
            <a:r>
              <a:t>Step 2 - Element Uniqueness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0" name="Screenshot 2019-04-09 at 1.20.45 PM.png" descr="Screenshot 2019-04-09 at 1.20.45 PM.png"/>
          <p:cNvPicPr>
            <a:picLocks noChangeAspect="1"/>
          </p:cNvPicPr>
          <p:nvPr/>
        </p:nvPicPr>
        <p:blipFill>
          <a:blip r:embed="rId2">
            <a:extLst/>
          </a:blip>
          <a:stretch>
            <a:fillRect/>
          </a:stretch>
        </p:blipFill>
        <p:spPr>
          <a:xfrm>
            <a:off x="2457449" y="856993"/>
            <a:ext cx="4271820" cy="1270001"/>
          </a:xfrm>
          <a:prstGeom prst="rect">
            <a:avLst/>
          </a:prstGeom>
          <a:ln w="12700">
            <a:miter lim="400000"/>
          </a:ln>
        </p:spPr>
      </p:pic>
      <p:pic>
        <p:nvPicPr>
          <p:cNvPr id="141" name="Screenshot 2019-04-09 at 2.16.21 PM.png" descr="Screenshot 2019-04-09 at 2.16.21 PM.png"/>
          <p:cNvPicPr>
            <a:picLocks noChangeAspect="0"/>
          </p:cNvPicPr>
          <p:nvPr/>
        </p:nvPicPr>
        <p:blipFill>
          <a:blip r:embed="rId3">
            <a:extLst/>
          </a:blip>
          <a:stretch>
            <a:fillRect/>
          </a:stretch>
        </p:blipFill>
        <p:spPr>
          <a:xfrm>
            <a:off x="2438400" y="3360609"/>
            <a:ext cx="4267201" cy="1651001"/>
          </a:xfrm>
          <a:prstGeom prst="rect">
            <a:avLst/>
          </a:prstGeom>
          <a:ln w="12700">
            <a:miter lim="400000"/>
          </a:ln>
        </p:spPr>
      </p:pic>
      <p:sp>
        <p:nvSpPr>
          <p:cNvPr id="142" name="Rounded Rectangle"/>
          <p:cNvSpPr/>
          <p:nvPr/>
        </p:nvSpPr>
        <p:spPr>
          <a:xfrm>
            <a:off x="994433" y="2274946"/>
            <a:ext cx="7197852" cy="481515"/>
          </a:xfrm>
          <a:prstGeom prst="roundRect">
            <a:avLst>
              <a:gd name="adj" fmla="val 39563"/>
            </a:avLst>
          </a:prstGeom>
          <a:solidFill>
            <a:schemeClr val="accent3">
              <a:lumOff val="44000"/>
            </a:schemeClr>
          </a:solidFill>
          <a:ln w="25400">
            <a:solidFill>
              <a:schemeClr val="accent1"/>
            </a:solidFill>
            <a:bevel/>
          </a:ln>
        </p:spPr>
        <p:txBody>
          <a:bodyPr lIns="45719" rIns="45719"/>
          <a:lstStyle/>
          <a:p>
            <a:pPr/>
          </a:p>
        </p:txBody>
      </p:sp>
      <p:sp>
        <p:nvSpPr>
          <p:cNvPr id="143" name="Rounded Rectangle"/>
          <p:cNvSpPr/>
          <p:nvPr/>
        </p:nvSpPr>
        <p:spPr>
          <a:xfrm>
            <a:off x="942572" y="5144513"/>
            <a:ext cx="7301574" cy="481514"/>
          </a:xfrm>
          <a:prstGeom prst="roundRect">
            <a:avLst>
              <a:gd name="adj" fmla="val 39563"/>
            </a:avLst>
          </a:prstGeom>
          <a:solidFill>
            <a:schemeClr val="accent3">
              <a:lumOff val="44000"/>
            </a:schemeClr>
          </a:solidFill>
          <a:ln w="25400">
            <a:solidFill>
              <a:schemeClr val="accent1"/>
            </a:solidFill>
            <a:bevel/>
          </a:ln>
        </p:spPr>
        <p:txBody>
          <a:bodyPr lIns="45719" rIns="45719"/>
          <a:lstStyle/>
          <a:p>
            <a:pPr/>
          </a:p>
        </p:txBody>
      </p:sp>
      <p:sp>
        <p:nvSpPr>
          <p:cNvPr id="144" name="Line"/>
          <p:cNvSpPr/>
          <p:nvPr/>
        </p:nvSpPr>
        <p:spPr>
          <a:xfrm>
            <a:off x="998866" y="3064885"/>
            <a:ext cx="7146267" cy="1"/>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45" name="Uniqueness defined by colour similarity and cluster position"/>
          <p:cNvSpPr txBox="1"/>
          <p:nvPr/>
        </p:nvSpPr>
        <p:spPr>
          <a:xfrm>
            <a:off x="1173260" y="2340373"/>
            <a:ext cx="679748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chin"/>
                <a:ea typeface="Cochin"/>
                <a:cs typeface="Cochin"/>
                <a:sym typeface="Cochin"/>
              </a:defRPr>
            </a:lvl1pPr>
          </a:lstStyle>
          <a:p>
            <a:pPr/>
            <a:r>
              <a:t>Uniqueness defined by colour similarity and cluster position</a:t>
            </a:r>
          </a:p>
        </p:txBody>
      </p:sp>
      <p:sp>
        <p:nvSpPr>
          <p:cNvPr id="146" name="Expanding the terms, reducing time complexity"/>
          <p:cNvSpPr txBox="1"/>
          <p:nvPr/>
        </p:nvSpPr>
        <p:spPr>
          <a:xfrm>
            <a:off x="1194619" y="5209939"/>
            <a:ext cx="679748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chin"/>
                <a:ea typeface="Cochin"/>
                <a:cs typeface="Cochin"/>
                <a:sym typeface="Cochin"/>
              </a:defRPr>
            </a:lvl1pPr>
          </a:lstStyle>
          <a:p>
            <a:pPr/>
            <a:r>
              <a:t>Expanding the terms, reducing time complexity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9" name="6buniqueness.png" descr="6buniqueness.png"/>
          <p:cNvPicPr>
            <a:picLocks noChangeAspect="0"/>
          </p:cNvPicPr>
          <p:nvPr/>
        </p:nvPicPr>
        <p:blipFill>
          <a:blip r:embed="rId2">
            <a:extLst/>
          </a:blip>
          <a:stretch>
            <a:fillRect/>
          </a:stretch>
        </p:blipFill>
        <p:spPr>
          <a:xfrm>
            <a:off x="5508895" y="5001678"/>
            <a:ext cx="2537380" cy="1524001"/>
          </a:xfrm>
          <a:prstGeom prst="rect">
            <a:avLst/>
          </a:prstGeom>
          <a:ln w="12700">
            <a:miter lim="400000"/>
          </a:ln>
        </p:spPr>
      </p:pic>
      <p:pic>
        <p:nvPicPr>
          <p:cNvPr id="150" name="5buniqueness.png" descr="5buniqueness.png"/>
          <p:cNvPicPr>
            <a:picLocks noChangeAspect="1"/>
          </p:cNvPicPr>
          <p:nvPr/>
        </p:nvPicPr>
        <p:blipFill>
          <a:blip r:embed="rId3">
            <a:extLst/>
          </a:blip>
          <a:stretch>
            <a:fillRect/>
          </a:stretch>
        </p:blipFill>
        <p:spPr>
          <a:xfrm>
            <a:off x="5680707" y="532240"/>
            <a:ext cx="2098850" cy="2033431"/>
          </a:xfrm>
          <a:prstGeom prst="rect">
            <a:avLst/>
          </a:prstGeom>
          <a:ln w="12700">
            <a:miter lim="400000"/>
          </a:ln>
        </p:spPr>
      </p:pic>
      <p:pic>
        <p:nvPicPr>
          <p:cNvPr id="151" name="4buniqueness.png" descr="4buniqueness.png"/>
          <p:cNvPicPr>
            <a:picLocks noChangeAspect="0"/>
          </p:cNvPicPr>
          <p:nvPr/>
        </p:nvPicPr>
        <p:blipFill>
          <a:blip r:embed="rId4">
            <a:extLst/>
          </a:blip>
          <a:stretch>
            <a:fillRect/>
          </a:stretch>
        </p:blipFill>
        <p:spPr>
          <a:xfrm>
            <a:off x="5507584" y="3021316"/>
            <a:ext cx="2540001" cy="1524001"/>
          </a:xfrm>
          <a:prstGeom prst="rect">
            <a:avLst/>
          </a:prstGeom>
          <a:ln w="12700">
            <a:miter lim="400000"/>
          </a:ln>
        </p:spPr>
      </p:pic>
      <p:pic>
        <p:nvPicPr>
          <p:cNvPr id="152" name="im096.jpg" descr="im096.jpg"/>
          <p:cNvPicPr>
            <a:picLocks noChangeAspect="1"/>
          </p:cNvPicPr>
          <p:nvPr/>
        </p:nvPicPr>
        <p:blipFill>
          <a:blip r:embed="rId5">
            <a:extLst/>
          </a:blip>
          <a:stretch>
            <a:fillRect/>
          </a:stretch>
        </p:blipFill>
        <p:spPr>
          <a:xfrm>
            <a:off x="923292" y="5004853"/>
            <a:ext cx="2540001" cy="1517651"/>
          </a:xfrm>
          <a:prstGeom prst="rect">
            <a:avLst/>
          </a:prstGeom>
          <a:ln w="12700">
            <a:miter lim="400000"/>
          </a:ln>
        </p:spPr>
      </p:pic>
      <p:pic>
        <p:nvPicPr>
          <p:cNvPr id="153" name="im052.jpg" descr="im052.jpg"/>
          <p:cNvPicPr>
            <a:picLocks noChangeAspect="0"/>
          </p:cNvPicPr>
          <p:nvPr/>
        </p:nvPicPr>
        <p:blipFill>
          <a:blip r:embed="rId6">
            <a:extLst/>
          </a:blip>
          <a:stretch>
            <a:fillRect/>
          </a:stretch>
        </p:blipFill>
        <p:spPr>
          <a:xfrm>
            <a:off x="1145542" y="532955"/>
            <a:ext cx="2095501" cy="2032001"/>
          </a:xfrm>
          <a:prstGeom prst="rect">
            <a:avLst/>
          </a:prstGeom>
          <a:ln w="12700">
            <a:miter lim="400000"/>
          </a:ln>
        </p:spPr>
      </p:pic>
      <p:pic>
        <p:nvPicPr>
          <p:cNvPr id="154" name="im210.jpg" descr="im210.jpg"/>
          <p:cNvPicPr>
            <a:picLocks noChangeAspect="0"/>
          </p:cNvPicPr>
          <p:nvPr/>
        </p:nvPicPr>
        <p:blipFill>
          <a:blip r:embed="rId7">
            <a:extLst/>
          </a:blip>
          <a:stretch>
            <a:fillRect/>
          </a:stretch>
        </p:blipFill>
        <p:spPr>
          <a:xfrm>
            <a:off x="923292" y="3021316"/>
            <a:ext cx="2540001" cy="1524001"/>
          </a:xfrm>
          <a:prstGeom prst="rect">
            <a:avLst/>
          </a:prstGeom>
          <a:ln w="12700">
            <a:miter lim="400000"/>
          </a:ln>
        </p:spPr>
      </p:pic>
      <p:sp>
        <p:nvSpPr>
          <p:cNvPr id="155" name="Line"/>
          <p:cNvSpPr/>
          <p:nvPr/>
        </p:nvSpPr>
        <p:spPr>
          <a:xfrm flipH="1">
            <a:off x="4571999" y="412660"/>
            <a:ext cx="2" cy="6032680"/>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56" name="Arrow"/>
          <p:cNvSpPr/>
          <p:nvPr/>
        </p:nvSpPr>
        <p:spPr>
          <a:xfrm>
            <a:off x="3939440" y="753766"/>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57" name="Arrow"/>
          <p:cNvSpPr/>
          <p:nvPr/>
        </p:nvSpPr>
        <p:spPr>
          <a:xfrm>
            <a:off x="3939440" y="2853108"/>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58" name="Arrow"/>
          <p:cNvSpPr/>
          <p:nvPr/>
        </p:nvSpPr>
        <p:spPr>
          <a:xfrm>
            <a:off x="3939440" y="4952450"/>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Grouping based on compactness of salient features…"/>
          <p:cNvSpPr txBox="1"/>
          <p:nvPr>
            <p:ph type="subTitle" sz="half" idx="1"/>
          </p:nvPr>
        </p:nvSpPr>
        <p:spPr>
          <a:xfrm>
            <a:off x="632140" y="2544041"/>
            <a:ext cx="7879720" cy="2427143"/>
          </a:xfrm>
          <a:prstGeom prst="rect">
            <a:avLst/>
          </a:prstGeom>
        </p:spPr>
        <p:txBody>
          <a:bodyPr/>
          <a:lstStyle/>
          <a:p>
            <a:pPr marL="307473" indent="-307473" algn="just">
              <a:lnSpc>
                <a:spcPct val="120000"/>
              </a:lnSpc>
              <a:buSzPct val="100000"/>
              <a:buAutoNum type="arabicPeriod" startAt="1"/>
              <a:defRPr sz="2000">
                <a:solidFill>
                  <a:srgbClr val="090912"/>
                </a:solidFill>
                <a:latin typeface="Hoefler Text"/>
                <a:ea typeface="Hoefler Text"/>
                <a:cs typeface="Hoefler Text"/>
                <a:sym typeface="Hoefler Text"/>
              </a:defRPr>
            </a:pPr>
            <a:r>
              <a:t>Grouping based on compactness of salient features</a:t>
            </a:r>
          </a:p>
          <a:p>
            <a:pPr marL="307473" indent="-307473" algn="just">
              <a:lnSpc>
                <a:spcPct val="120000"/>
              </a:lnSpc>
              <a:buSzPct val="100000"/>
              <a:buAutoNum type="arabicPeriod" startAt="1"/>
              <a:defRPr sz="2000">
                <a:solidFill>
                  <a:srgbClr val="090912"/>
                </a:solidFill>
                <a:latin typeface="Hoefler Text"/>
                <a:ea typeface="Hoefler Text"/>
                <a:cs typeface="Hoefler Text"/>
                <a:sym typeface="Hoefler Text"/>
              </a:defRPr>
            </a:pPr>
            <a:r>
              <a:t>Variance term Di based on spatial position and similarity between colours</a:t>
            </a:r>
          </a:p>
          <a:p>
            <a:pPr marL="307473" indent="-307473" algn="just">
              <a:lnSpc>
                <a:spcPct val="120000"/>
              </a:lnSpc>
              <a:buSzPct val="100000"/>
              <a:buAutoNum type="arabicPeriod" startAt="1"/>
              <a:defRPr sz="2000">
                <a:solidFill>
                  <a:srgbClr val="090912"/>
                </a:solidFill>
                <a:latin typeface="Hoefler Text"/>
                <a:ea typeface="Hoefler Text"/>
                <a:cs typeface="Hoefler Text"/>
                <a:sym typeface="Hoefler Text"/>
              </a:defRPr>
            </a:pPr>
            <a:r>
              <a:t>The weightage term is set to be Gaussian for reducing quadratic complexity to linear.</a:t>
            </a:r>
          </a:p>
        </p:txBody>
      </p:sp>
      <p:sp>
        <p:nvSpPr>
          <p:cNvPr id="162"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sp>
        <p:nvSpPr>
          <p:cNvPr id="163" name="Rectangle"/>
          <p:cNvSpPr/>
          <p:nvPr/>
        </p:nvSpPr>
        <p:spPr>
          <a:xfrm>
            <a:off x="1063319" y="1217134"/>
            <a:ext cx="7042762" cy="591963"/>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164" name="Step 3 - Element Distribution"/>
          <p:cNvSpPr txBox="1"/>
          <p:nvPr/>
        </p:nvSpPr>
        <p:spPr>
          <a:xfrm>
            <a:off x="1115371" y="1327695"/>
            <a:ext cx="6938659"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700"/>
              </a:spcBef>
              <a:defRPr i="1">
                <a:solidFill>
                  <a:srgbClr val="050307"/>
                </a:solidFill>
                <a:latin typeface="Hoefler Text"/>
                <a:ea typeface="Hoefler Text"/>
                <a:cs typeface="Hoefler Text"/>
                <a:sym typeface="Hoefler Text"/>
              </a:defRPr>
            </a:lvl1pPr>
          </a:lstStyle>
          <a:p>
            <a:pPr/>
            <a:r>
              <a:t>Step 3 - Element Distribution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Rounded Rectangle"/>
          <p:cNvSpPr/>
          <p:nvPr/>
        </p:nvSpPr>
        <p:spPr>
          <a:xfrm>
            <a:off x="973074" y="3577806"/>
            <a:ext cx="7197852" cy="481514"/>
          </a:xfrm>
          <a:prstGeom prst="roundRect">
            <a:avLst>
              <a:gd name="adj" fmla="val 39563"/>
            </a:avLst>
          </a:prstGeom>
          <a:solidFill>
            <a:schemeClr val="accent3">
              <a:lumOff val="44000"/>
            </a:schemeClr>
          </a:solidFill>
          <a:ln w="25400">
            <a:solidFill>
              <a:schemeClr val="accent1"/>
            </a:solidFill>
            <a:bevel/>
          </a:ln>
        </p:spPr>
        <p:txBody>
          <a:bodyPr lIns="45719" rIns="45719"/>
          <a:lstStyle/>
          <a:p>
            <a:pPr/>
          </a:p>
        </p:txBody>
      </p:sp>
      <p:sp>
        <p:nvSpPr>
          <p:cNvPr id="168" name="Uniqueness defined by colour similarity and cluster position"/>
          <p:cNvSpPr txBox="1"/>
          <p:nvPr/>
        </p:nvSpPr>
        <p:spPr>
          <a:xfrm>
            <a:off x="1151901" y="3643232"/>
            <a:ext cx="679748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chin"/>
                <a:ea typeface="Cochin"/>
                <a:cs typeface="Cochin"/>
                <a:sym typeface="Cochin"/>
              </a:defRPr>
            </a:lvl1pPr>
          </a:lstStyle>
          <a:p>
            <a:pPr/>
            <a:r>
              <a:t>Uniqueness defined by colour similarity and cluster position</a:t>
            </a:r>
          </a:p>
        </p:txBody>
      </p:sp>
      <p:pic>
        <p:nvPicPr>
          <p:cNvPr id="169" name="Screenshot 2019-02-13 at 4.02.16 PM.png" descr="Screenshot 2019-02-13 at 4.02.16 PM.png"/>
          <p:cNvPicPr>
            <a:picLocks noChangeAspect="1"/>
          </p:cNvPicPr>
          <p:nvPr/>
        </p:nvPicPr>
        <p:blipFill>
          <a:blip r:embed="rId2">
            <a:extLst/>
          </a:blip>
          <a:stretch>
            <a:fillRect/>
          </a:stretch>
        </p:blipFill>
        <p:spPr>
          <a:xfrm>
            <a:off x="2318319" y="1873335"/>
            <a:ext cx="4464644" cy="140874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pic>
        <p:nvPicPr>
          <p:cNvPr id="46" name="h.png" descr="h.png"/>
          <p:cNvPicPr>
            <a:picLocks noChangeAspect="0"/>
          </p:cNvPicPr>
          <p:nvPr/>
        </p:nvPicPr>
        <p:blipFill>
          <a:blip r:embed="rId2">
            <a:extLst/>
          </a:blip>
          <a:srcRect l="23882" t="13199" r="21033" b="11132"/>
          <a:stretch>
            <a:fillRect/>
          </a:stretch>
        </p:blipFill>
        <p:spPr>
          <a:xfrm>
            <a:off x="204518" y="1263905"/>
            <a:ext cx="2465401" cy="2540001"/>
          </a:xfrm>
          <a:prstGeom prst="rect">
            <a:avLst/>
          </a:prstGeom>
          <a:ln w="12700">
            <a:miter lim="400000"/>
          </a:ln>
        </p:spPr>
      </p:pic>
      <p:sp>
        <p:nvSpPr>
          <p:cNvPr id="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60409"/>
                </a:solidFill>
              </a:defRPr>
            </a:lvl1pPr>
          </a:lstStyle>
          <a:p>
            <a:pPr>
              <a:defRPr sz="1800"/>
            </a:pPr>
            <a:fld id="{86CB4B4D-7CA3-9044-876B-883B54F8677D}" type="slidenum">
              <a:rPr sz="1400"/>
            </a:fld>
          </a:p>
        </p:txBody>
      </p:sp>
      <p:sp>
        <p:nvSpPr>
          <p:cNvPr id="48" name="Salient Team Members"/>
          <p:cNvSpPr txBox="1"/>
          <p:nvPr>
            <p:ph type="title"/>
          </p:nvPr>
        </p:nvSpPr>
        <p:spPr>
          <a:xfrm>
            <a:off x="460599" y="2834"/>
            <a:ext cx="8255001" cy="1270001"/>
          </a:xfrm>
          <a:prstGeom prst="rect">
            <a:avLst/>
          </a:prstGeom>
        </p:spPr>
        <p:txBody>
          <a:bodyPr>
            <a:normAutofit fontScale="100000" lnSpcReduction="0"/>
          </a:bodyPr>
          <a:lstStyle>
            <a:lvl1pPr>
              <a:defRPr>
                <a:solidFill>
                  <a:srgbClr val="060409"/>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Salient Team Members</a:t>
            </a:r>
          </a:p>
        </p:txBody>
      </p:sp>
      <p:pic>
        <p:nvPicPr>
          <p:cNvPr id="49" name="Screenshot 2019-04-09 at 8.43.48 AM.png" descr="Screenshot 2019-04-09 at 8.43.48 AM.png"/>
          <p:cNvPicPr>
            <a:picLocks noChangeAspect="1"/>
          </p:cNvPicPr>
          <p:nvPr/>
        </p:nvPicPr>
        <p:blipFill>
          <a:blip r:embed="rId3">
            <a:extLst/>
          </a:blip>
          <a:srcRect l="15709" t="7962" r="10089" b="6253"/>
          <a:stretch>
            <a:fillRect/>
          </a:stretch>
        </p:blipFill>
        <p:spPr>
          <a:xfrm>
            <a:off x="6377643" y="2699046"/>
            <a:ext cx="2166893" cy="2888267"/>
          </a:xfrm>
          <a:prstGeom prst="rect">
            <a:avLst/>
          </a:prstGeom>
          <a:ln w="12700">
            <a:miter lim="400000"/>
          </a:ln>
        </p:spPr>
      </p:pic>
      <p:pic>
        <p:nvPicPr>
          <p:cNvPr id="50" name="u2.png" descr="u2.png"/>
          <p:cNvPicPr>
            <a:picLocks noChangeAspect="1"/>
          </p:cNvPicPr>
          <p:nvPr/>
        </p:nvPicPr>
        <p:blipFill>
          <a:blip r:embed="rId4">
            <a:extLst/>
          </a:blip>
          <a:srcRect l="13163" t="15371" r="10035" b="14369"/>
          <a:stretch>
            <a:fillRect/>
          </a:stretch>
        </p:blipFill>
        <p:spPr>
          <a:xfrm>
            <a:off x="3044243" y="2317545"/>
            <a:ext cx="2933695" cy="2012854"/>
          </a:xfrm>
          <a:prstGeom prst="rect">
            <a:avLst/>
          </a:prstGeom>
          <a:ln w="12700">
            <a:miter lim="400000"/>
          </a:ln>
        </p:spPr>
      </p:pic>
      <p:sp>
        <p:nvSpPr>
          <p:cNvPr id="51" name="Rectangle"/>
          <p:cNvSpPr/>
          <p:nvPr/>
        </p:nvSpPr>
        <p:spPr>
          <a:xfrm>
            <a:off x="209280" y="3806983"/>
            <a:ext cx="2455864" cy="570983"/>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a:p>
        </p:txBody>
      </p:sp>
      <p:sp>
        <p:nvSpPr>
          <p:cNvPr id="52" name="Harshit Kumar Sankhla"/>
          <p:cNvSpPr txBox="1"/>
          <p:nvPr/>
        </p:nvSpPr>
        <p:spPr>
          <a:xfrm>
            <a:off x="169630" y="3832905"/>
            <a:ext cx="2465388" cy="519139"/>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1700">
                <a:latin typeface="Copperplate"/>
                <a:ea typeface="Copperplate"/>
                <a:cs typeface="Copperplate"/>
                <a:sym typeface="Copperplate"/>
              </a:defRPr>
            </a:lvl1pPr>
          </a:lstStyle>
          <a:p>
            <a:pPr/>
            <a:r>
              <a:t>Harshit Kumar Sankhla</a:t>
            </a:r>
          </a:p>
        </p:txBody>
      </p:sp>
      <p:sp>
        <p:nvSpPr>
          <p:cNvPr id="53" name="Rectangle"/>
          <p:cNvSpPr/>
          <p:nvPr/>
        </p:nvSpPr>
        <p:spPr>
          <a:xfrm>
            <a:off x="6384787" y="5587681"/>
            <a:ext cx="2166892" cy="570983"/>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a:p>
        </p:txBody>
      </p:sp>
      <p:sp>
        <p:nvSpPr>
          <p:cNvPr id="54" name="Rectangle"/>
          <p:cNvSpPr/>
          <p:nvPr/>
        </p:nvSpPr>
        <p:spPr>
          <a:xfrm>
            <a:off x="3039480" y="4320309"/>
            <a:ext cx="2933701" cy="570983"/>
          </a:xfrm>
          <a:prstGeom prst="rect">
            <a:avLst/>
          </a:prstGeom>
          <a:gradFill>
            <a:gsLst>
              <a:gs pos="0">
                <a:schemeClr val="accent4">
                  <a:lumOff val="28974"/>
                </a:schemeClr>
              </a:gs>
              <a:gs pos="35000">
                <a:srgbClr val="CFCFCF"/>
              </a:gs>
              <a:gs pos="100000">
                <a:schemeClr val="accent4">
                  <a:lumOff val="48879"/>
                </a:schemeClr>
              </a:gs>
            </a:gsLst>
            <a:lin ang="16200000"/>
          </a:gradFill>
          <a:ln>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a:p>
        </p:txBody>
      </p:sp>
      <p:sp>
        <p:nvSpPr>
          <p:cNvPr id="55" name="Ujjwal Tiwari"/>
          <p:cNvSpPr txBox="1"/>
          <p:nvPr/>
        </p:nvSpPr>
        <p:spPr>
          <a:xfrm>
            <a:off x="3655837" y="4447951"/>
            <a:ext cx="1710513" cy="315699"/>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a:latin typeface="Copperplate"/>
                <a:ea typeface="Copperplate"/>
                <a:cs typeface="Copperplate"/>
                <a:sym typeface="Copperplate"/>
              </a:defRPr>
            </a:lvl1pPr>
          </a:lstStyle>
          <a:p>
            <a:pPr/>
            <a:r>
              <a:t>Ujjwal Tiwari</a:t>
            </a:r>
          </a:p>
        </p:txBody>
      </p:sp>
      <p:sp>
        <p:nvSpPr>
          <p:cNvPr id="56" name="Udit Singh Parihar"/>
          <p:cNvSpPr txBox="1"/>
          <p:nvPr/>
        </p:nvSpPr>
        <p:spPr>
          <a:xfrm>
            <a:off x="6387191" y="5601023"/>
            <a:ext cx="2166893" cy="54429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a:latin typeface="Copperplate"/>
                <a:ea typeface="Copperplate"/>
                <a:cs typeface="Copperplate"/>
                <a:sym typeface="Copperplate"/>
              </a:defRPr>
            </a:lvl1pPr>
          </a:lstStyle>
          <a:p>
            <a:pPr/>
            <a:r>
              <a:t>Udit Singh Parihar</a:t>
            </a:r>
          </a:p>
        </p:txBody>
      </p:sp>
      <p:sp>
        <p:nvSpPr>
          <p:cNvPr id="57" name="VISIONARIES !"/>
          <p:cNvSpPr txBox="1"/>
          <p:nvPr/>
        </p:nvSpPr>
        <p:spPr>
          <a:xfrm>
            <a:off x="192704" y="5197753"/>
            <a:ext cx="4115226" cy="1270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defRPr sz="3200">
                <a:solidFill>
                  <a:srgbClr val="060409"/>
                </a:solidFill>
                <a:effectLst>
                  <a:outerShdw sx="100000" sy="100000" kx="0" ky="0" algn="b" rotWithShape="0" blurRad="12700" dist="25400" dir="2700000">
                    <a:srgbClr val="000000"/>
                  </a:outerShdw>
                </a:effectLst>
                <a:latin typeface="Chalkduster"/>
                <a:ea typeface="Chalkduster"/>
                <a:cs typeface="Chalkduster"/>
                <a:sym typeface="Chalkduster"/>
              </a:defRPr>
            </a:lvl1pPr>
          </a:lstStyle>
          <a:p>
            <a:pPr>
              <a:defRPr>
                <a:effectLst/>
              </a:defRPr>
            </a:pPr>
            <a:r>
              <a:rPr>
                <a:effectLst>
                  <a:outerShdw sx="100000" sy="100000" kx="0" ky="0" algn="b" rotWithShape="0" blurRad="12700" dist="25400" dir="2700000">
                    <a:srgbClr val="000000"/>
                  </a:outerShdw>
                </a:effectLst>
              </a:rPr>
              <a:t>VISIONARIES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2" name="im096.jpg" descr="im096.jpg"/>
          <p:cNvPicPr>
            <a:picLocks noChangeAspect="1"/>
          </p:cNvPicPr>
          <p:nvPr/>
        </p:nvPicPr>
        <p:blipFill>
          <a:blip r:embed="rId2">
            <a:extLst/>
          </a:blip>
          <a:stretch>
            <a:fillRect/>
          </a:stretch>
        </p:blipFill>
        <p:spPr>
          <a:xfrm>
            <a:off x="923292" y="5004853"/>
            <a:ext cx="2540001" cy="1517651"/>
          </a:xfrm>
          <a:prstGeom prst="rect">
            <a:avLst/>
          </a:prstGeom>
          <a:ln w="12700">
            <a:miter lim="400000"/>
          </a:ln>
        </p:spPr>
      </p:pic>
      <p:pic>
        <p:nvPicPr>
          <p:cNvPr id="173" name="im052.jpg" descr="im052.jpg"/>
          <p:cNvPicPr>
            <a:picLocks noChangeAspect="0"/>
          </p:cNvPicPr>
          <p:nvPr/>
        </p:nvPicPr>
        <p:blipFill>
          <a:blip r:embed="rId3">
            <a:extLst/>
          </a:blip>
          <a:stretch>
            <a:fillRect/>
          </a:stretch>
        </p:blipFill>
        <p:spPr>
          <a:xfrm>
            <a:off x="1145542" y="532955"/>
            <a:ext cx="2095501" cy="2032001"/>
          </a:xfrm>
          <a:prstGeom prst="rect">
            <a:avLst/>
          </a:prstGeom>
          <a:ln w="12700">
            <a:miter lim="400000"/>
          </a:ln>
        </p:spPr>
      </p:pic>
      <p:pic>
        <p:nvPicPr>
          <p:cNvPr id="174" name="im210.jpg" descr="im210.jpg"/>
          <p:cNvPicPr>
            <a:picLocks noChangeAspect="0"/>
          </p:cNvPicPr>
          <p:nvPr/>
        </p:nvPicPr>
        <p:blipFill>
          <a:blip r:embed="rId4">
            <a:extLst/>
          </a:blip>
          <a:stretch>
            <a:fillRect/>
          </a:stretch>
        </p:blipFill>
        <p:spPr>
          <a:xfrm>
            <a:off x="923292" y="3021316"/>
            <a:ext cx="2540001" cy="1524001"/>
          </a:xfrm>
          <a:prstGeom prst="rect">
            <a:avLst/>
          </a:prstGeom>
          <a:ln w="12700">
            <a:miter lim="400000"/>
          </a:ln>
        </p:spPr>
      </p:pic>
      <p:sp>
        <p:nvSpPr>
          <p:cNvPr id="175" name="Line"/>
          <p:cNvSpPr/>
          <p:nvPr/>
        </p:nvSpPr>
        <p:spPr>
          <a:xfrm flipH="1">
            <a:off x="4571999" y="412660"/>
            <a:ext cx="2" cy="6032680"/>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176" name="Arrow"/>
          <p:cNvSpPr/>
          <p:nvPr/>
        </p:nvSpPr>
        <p:spPr>
          <a:xfrm>
            <a:off x="3939440" y="753766"/>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77" name="Arrow"/>
          <p:cNvSpPr/>
          <p:nvPr/>
        </p:nvSpPr>
        <p:spPr>
          <a:xfrm>
            <a:off x="3939440" y="2853108"/>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sp>
        <p:nvSpPr>
          <p:cNvPr id="178" name="Arrow"/>
          <p:cNvSpPr/>
          <p:nvPr/>
        </p:nvSpPr>
        <p:spPr>
          <a:xfrm>
            <a:off x="3939440" y="4952450"/>
            <a:ext cx="1270001" cy="1270001"/>
          </a:xfrm>
          <a:prstGeom prst="rightArrow">
            <a:avLst>
              <a:gd name="adj1" fmla="val 32000"/>
              <a:gd name="adj2" fmla="val 64000"/>
            </a:avLst>
          </a:prstGeom>
          <a:solidFill>
            <a:schemeClr val="accent3">
              <a:lumOff val="44000"/>
            </a:schemeClr>
          </a:solidFill>
          <a:ln w="25400">
            <a:solidFill>
              <a:schemeClr val="accent1"/>
            </a:solidFill>
            <a:bevel/>
          </a:ln>
        </p:spPr>
        <p:txBody>
          <a:bodyPr lIns="45719" rIns="45719"/>
          <a:lstStyle/>
          <a:p>
            <a:pPr/>
          </a:p>
        </p:txBody>
      </p:sp>
      <p:pic>
        <p:nvPicPr>
          <p:cNvPr id="179" name="image32.png" descr="image32.png"/>
          <p:cNvPicPr>
            <a:picLocks noChangeAspect="0"/>
          </p:cNvPicPr>
          <p:nvPr/>
        </p:nvPicPr>
        <p:blipFill>
          <a:blip r:embed="rId5">
            <a:extLst/>
          </a:blip>
          <a:stretch>
            <a:fillRect/>
          </a:stretch>
        </p:blipFill>
        <p:spPr>
          <a:xfrm>
            <a:off x="5902957" y="532955"/>
            <a:ext cx="2095501" cy="2032001"/>
          </a:xfrm>
          <a:prstGeom prst="rect">
            <a:avLst/>
          </a:prstGeom>
          <a:ln w="12700">
            <a:miter lim="400000"/>
          </a:ln>
        </p:spPr>
      </p:pic>
      <p:pic>
        <p:nvPicPr>
          <p:cNvPr id="180" name="image33.png" descr="image33.png"/>
          <p:cNvPicPr>
            <a:picLocks noChangeAspect="0"/>
          </p:cNvPicPr>
          <p:nvPr/>
        </p:nvPicPr>
        <p:blipFill>
          <a:blip r:embed="rId6">
            <a:extLst/>
          </a:blip>
          <a:stretch>
            <a:fillRect/>
          </a:stretch>
        </p:blipFill>
        <p:spPr>
          <a:xfrm>
            <a:off x="5680707" y="5001678"/>
            <a:ext cx="2540001" cy="1524001"/>
          </a:xfrm>
          <a:prstGeom prst="rect">
            <a:avLst/>
          </a:prstGeom>
          <a:ln w="12700">
            <a:miter lim="400000"/>
          </a:ln>
        </p:spPr>
      </p:pic>
      <p:pic>
        <p:nvPicPr>
          <p:cNvPr id="181" name="image34.png" descr="image34.png"/>
          <p:cNvPicPr>
            <a:picLocks noChangeAspect="0"/>
          </p:cNvPicPr>
          <p:nvPr/>
        </p:nvPicPr>
        <p:blipFill>
          <a:blip r:embed="rId7">
            <a:extLst/>
          </a:blip>
          <a:stretch>
            <a:fillRect/>
          </a:stretch>
        </p:blipFill>
        <p:spPr>
          <a:xfrm>
            <a:off x="5680707" y="3021316"/>
            <a:ext cx="2540001" cy="1524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We start by normalising both uniqueness Ui  and distribution Di to the range [0,…,1]…"/>
          <p:cNvSpPr txBox="1"/>
          <p:nvPr>
            <p:ph type="subTitle" sz="half" idx="1"/>
          </p:nvPr>
        </p:nvSpPr>
        <p:spPr>
          <a:xfrm>
            <a:off x="632140" y="2544041"/>
            <a:ext cx="7879720" cy="2427143"/>
          </a:xfrm>
          <a:prstGeom prst="rect">
            <a:avLst/>
          </a:prstGeom>
        </p:spPr>
        <p:txBody>
          <a:bodyPr/>
          <a:lstStyle/>
          <a:p>
            <a:pPr marL="294105" indent="-294105" algn="just">
              <a:buSzPct val="100000"/>
              <a:buAutoNum type="arabicPeriod" startAt="1"/>
              <a:defRPr sz="2100">
                <a:solidFill>
                  <a:srgbClr val="090912"/>
                </a:solidFill>
                <a:latin typeface="Hoefler Text"/>
                <a:ea typeface="Hoefler Text"/>
                <a:cs typeface="Hoefler Text"/>
                <a:sym typeface="Hoefler Text"/>
              </a:defRPr>
            </a:pPr>
            <a:r>
              <a:t>We start by normalising both uniqueness </a:t>
            </a:r>
            <a:r>
              <a:rPr i="1"/>
              <a:t>U</a:t>
            </a:r>
            <a:r>
              <a:rPr baseline="-5999" i="1"/>
              <a:t>i </a:t>
            </a:r>
            <a:r>
              <a:rPr baseline="-5999"/>
              <a:t> </a:t>
            </a:r>
            <a:r>
              <a:t>and distribution </a:t>
            </a:r>
            <a:r>
              <a:rPr i="1"/>
              <a:t>D</a:t>
            </a:r>
            <a:r>
              <a:rPr baseline="-5999" i="1"/>
              <a:t>i</a:t>
            </a:r>
            <a:r>
              <a:rPr baseline="-5999"/>
              <a:t> </a:t>
            </a:r>
            <a:r>
              <a:t>to the range [0,…,1]</a:t>
            </a:r>
          </a:p>
          <a:p>
            <a:pPr marL="294105" indent="-294105" algn="just">
              <a:buSzPct val="100000"/>
              <a:buAutoNum type="arabicPeriod" startAt="1"/>
              <a:defRPr sz="2100">
                <a:solidFill>
                  <a:srgbClr val="090912"/>
                </a:solidFill>
                <a:latin typeface="Hoefler Text"/>
                <a:ea typeface="Hoefler Text"/>
                <a:cs typeface="Hoefler Text"/>
                <a:sym typeface="Hoefler Text"/>
              </a:defRPr>
            </a:pPr>
            <a:r>
              <a:t>We compute saliency values </a:t>
            </a:r>
            <a:r>
              <a:rPr i="1"/>
              <a:t>S</a:t>
            </a:r>
            <a:r>
              <a:rPr baseline="-5999" i="1"/>
              <a:t>i </a:t>
            </a:r>
            <a:r>
              <a:rPr baseline="-5999"/>
              <a:t> </a:t>
            </a:r>
            <a:r>
              <a:t>as a combination of uniqueness and distribution values for the clusters.</a:t>
            </a:r>
          </a:p>
          <a:p>
            <a:pPr marL="294105" indent="-294105" algn="just">
              <a:buSzPct val="100000"/>
              <a:buAutoNum type="arabicPeriod" startAt="1"/>
              <a:defRPr sz="2100">
                <a:solidFill>
                  <a:srgbClr val="090912"/>
                </a:solidFill>
                <a:latin typeface="Hoefler Text"/>
                <a:ea typeface="Hoefler Text"/>
                <a:cs typeface="Hoefler Text"/>
                <a:sym typeface="Hoefler Text"/>
              </a:defRPr>
            </a:pPr>
            <a:r>
              <a:t>We use K = 6 as the scaling factor for the exponential.</a:t>
            </a:r>
          </a:p>
        </p:txBody>
      </p:sp>
      <p:sp>
        <p:nvSpPr>
          <p:cNvPr id="185" name="Detailed Approach"/>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Detailed Approach</a:t>
            </a:r>
          </a:p>
        </p:txBody>
      </p:sp>
      <p:sp>
        <p:nvSpPr>
          <p:cNvPr id="186" name="Rectangle"/>
          <p:cNvSpPr/>
          <p:nvPr/>
        </p:nvSpPr>
        <p:spPr>
          <a:xfrm>
            <a:off x="1063319" y="1217134"/>
            <a:ext cx="7042762" cy="591963"/>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187" name="Step 4 - Saliency Assignment"/>
          <p:cNvSpPr txBox="1"/>
          <p:nvPr/>
        </p:nvSpPr>
        <p:spPr>
          <a:xfrm>
            <a:off x="1115371" y="1327695"/>
            <a:ext cx="6938659" cy="650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700"/>
              </a:spcBef>
              <a:defRPr i="1">
                <a:solidFill>
                  <a:srgbClr val="050307"/>
                </a:solidFill>
                <a:latin typeface="Hoefler Text"/>
                <a:ea typeface="Hoefler Text"/>
                <a:cs typeface="Hoefler Text"/>
                <a:sym typeface="Hoefler Text"/>
              </a:defRPr>
            </a:lvl1pPr>
          </a:lstStyle>
          <a:p>
            <a:pPr/>
            <a:r>
              <a:t>Step 4 - Saliency Assignment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90912"/>
                </a:solidFill>
              </a:defRPr>
            </a:lvl1pPr>
          </a:lstStyle>
          <a:p>
            <a:pPr/>
            <a:fld id="{86CB4B4D-7CA3-9044-876B-883B54F8677D}" type="slidenum"/>
          </a:p>
        </p:txBody>
      </p:sp>
      <p:pic>
        <p:nvPicPr>
          <p:cNvPr id="190" name="Screenshot 2019-04-09 at 1.21.04 PM.png" descr="Screenshot 2019-04-09 at 1.21.04 PM.png"/>
          <p:cNvPicPr>
            <a:picLocks noChangeAspect="1"/>
          </p:cNvPicPr>
          <p:nvPr/>
        </p:nvPicPr>
        <p:blipFill>
          <a:blip r:embed="rId2">
            <a:extLst/>
          </a:blip>
          <a:stretch>
            <a:fillRect/>
          </a:stretch>
        </p:blipFill>
        <p:spPr>
          <a:xfrm>
            <a:off x="2412294" y="2527824"/>
            <a:ext cx="4319412" cy="835559"/>
          </a:xfrm>
          <a:prstGeom prst="rect">
            <a:avLst/>
          </a:prstGeom>
          <a:ln w="12700">
            <a:miter lim="400000"/>
          </a:ln>
        </p:spPr>
      </p:pic>
      <p:sp>
        <p:nvSpPr>
          <p:cNvPr id="191" name="Rounded Rectangle"/>
          <p:cNvSpPr/>
          <p:nvPr/>
        </p:nvSpPr>
        <p:spPr>
          <a:xfrm>
            <a:off x="973074" y="3577806"/>
            <a:ext cx="7197852" cy="481514"/>
          </a:xfrm>
          <a:prstGeom prst="roundRect">
            <a:avLst>
              <a:gd name="adj" fmla="val 39563"/>
            </a:avLst>
          </a:prstGeom>
          <a:solidFill>
            <a:schemeClr val="accent3">
              <a:lumOff val="44000"/>
            </a:schemeClr>
          </a:solidFill>
          <a:ln w="25400">
            <a:solidFill>
              <a:schemeClr val="accent1"/>
            </a:solidFill>
            <a:bevel/>
          </a:ln>
        </p:spPr>
        <p:txBody>
          <a:bodyPr lIns="45719" rIns="45719"/>
          <a:lstStyle/>
          <a:p>
            <a:pPr/>
          </a:p>
        </p:txBody>
      </p:sp>
      <p:sp>
        <p:nvSpPr>
          <p:cNvPr id="192" name="Final Saliency Assignment"/>
          <p:cNvSpPr txBox="1"/>
          <p:nvPr/>
        </p:nvSpPr>
        <p:spPr>
          <a:xfrm>
            <a:off x="1151901" y="3643232"/>
            <a:ext cx="679748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chin"/>
                <a:ea typeface="Cochin"/>
                <a:cs typeface="Cochin"/>
                <a:sym typeface="Cochin"/>
              </a:defRPr>
            </a:lvl1pPr>
          </a:lstStyle>
          <a:p>
            <a:pPr/>
            <a:r>
              <a:t>Final Saliency Assignment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90912"/>
                </a:solidFill>
              </a:defRPr>
            </a:lvl1pPr>
          </a:lstStyle>
          <a:p>
            <a:pPr/>
            <a:fld id="{86CB4B4D-7CA3-9044-876B-883B54F8677D}" type="slidenum"/>
          </a:p>
        </p:txBody>
      </p:sp>
      <p:sp>
        <p:nvSpPr>
          <p:cNvPr id="195" name="As the final step, we need to assign a final saliency value of each image pixel, which can be interpreted as an upsampling of the per-element saliency Si…"/>
          <p:cNvSpPr txBox="1"/>
          <p:nvPr>
            <p:ph type="subTitle" idx="1"/>
          </p:nvPr>
        </p:nvSpPr>
        <p:spPr>
          <a:xfrm>
            <a:off x="180578" y="761340"/>
            <a:ext cx="8782844" cy="4860350"/>
          </a:xfrm>
          <a:prstGeom prst="rect">
            <a:avLst/>
          </a:prstGeom>
        </p:spPr>
        <p:txBody>
          <a:bodyPr/>
          <a:lstStyle/>
          <a:p>
            <a:pPr marL="320842" indent="-320842" algn="l">
              <a:buSzPct val="100000"/>
              <a:buChar char="•"/>
              <a:defRPr sz="2200">
                <a:solidFill>
                  <a:srgbClr val="090912"/>
                </a:solidFill>
                <a:latin typeface="Hoefler Text"/>
                <a:ea typeface="Hoefler Text"/>
                <a:cs typeface="Hoefler Text"/>
                <a:sym typeface="Hoefler Text"/>
              </a:defRPr>
            </a:pPr>
            <a:r>
              <a:t>As the final step, we need to assign a final saliency value of each image pixel, which can be interpreted as an upsampling of the per-element saliency </a:t>
            </a:r>
            <a:r>
              <a:rPr i="1"/>
              <a:t>S</a:t>
            </a:r>
            <a:r>
              <a:rPr baseline="-5999" i="1"/>
              <a:t>i</a:t>
            </a:r>
          </a:p>
          <a:p>
            <a:pPr marL="320842" indent="-320842" algn="l">
              <a:buSzPct val="100000"/>
              <a:buChar char="•"/>
              <a:defRPr sz="2200">
                <a:solidFill>
                  <a:srgbClr val="090912"/>
                </a:solidFill>
                <a:latin typeface="Hoefler Text"/>
                <a:ea typeface="Hoefler Text"/>
                <a:cs typeface="Hoefler Text"/>
                <a:sym typeface="Hoefler Text"/>
              </a:defRPr>
            </a:pPr>
            <a:r>
              <a:t>We define the saliency </a:t>
            </a:r>
            <a:r>
              <a:rPr i="1"/>
              <a:t>Š</a:t>
            </a:r>
            <a:r>
              <a:rPr baseline="-5999" i="1"/>
              <a:t>i</a:t>
            </a:r>
            <a:r>
              <a:rPr baseline="-5999"/>
              <a:t> </a:t>
            </a:r>
            <a:r>
              <a:t>of a pixel as a weighted linear combination of the saliency </a:t>
            </a:r>
            <a:r>
              <a:rPr i="1"/>
              <a:t>S</a:t>
            </a:r>
            <a:r>
              <a:rPr baseline="-5999" i="1"/>
              <a:t>j</a:t>
            </a:r>
            <a:r>
              <a:rPr baseline="-5999"/>
              <a:t> </a:t>
            </a:r>
            <a:r>
              <a:t>of its surrounding image elements.</a:t>
            </a:r>
          </a:p>
          <a:p>
            <a:pPr marL="320842" indent="-320842" algn="l">
              <a:buSzPct val="100000"/>
              <a:buChar char="•"/>
              <a:defRPr sz="2200">
                <a:solidFill>
                  <a:srgbClr val="090912"/>
                </a:solidFill>
                <a:latin typeface="Hoefler Text"/>
                <a:ea typeface="Hoefler Text"/>
                <a:cs typeface="Hoefler Text"/>
                <a:sym typeface="Hoefler Text"/>
              </a:defRPr>
            </a:pPr>
          </a:p>
          <a:p>
            <a:pPr marL="320842" indent="-320842" algn="l">
              <a:buSzPct val="100000"/>
              <a:buChar char="•"/>
              <a:defRPr sz="2200">
                <a:solidFill>
                  <a:srgbClr val="090912"/>
                </a:solidFill>
                <a:latin typeface="Hoefler Text"/>
                <a:ea typeface="Hoefler Text"/>
                <a:cs typeface="Hoefler Text"/>
                <a:sym typeface="Hoefler Text"/>
              </a:defRPr>
            </a:pPr>
          </a:p>
          <a:p>
            <a:pPr marL="320842" indent="-320842" algn="l">
              <a:buSzPct val="100000"/>
              <a:buChar char="•"/>
              <a:defRPr sz="2200">
                <a:solidFill>
                  <a:srgbClr val="090912"/>
                </a:solidFill>
                <a:latin typeface="Hoefler Text"/>
                <a:ea typeface="Hoefler Text"/>
                <a:cs typeface="Hoefler Text"/>
                <a:sym typeface="Hoefler Text"/>
              </a:defRPr>
            </a:pPr>
          </a:p>
          <a:p>
            <a:pPr marL="320842" indent="-320842" algn="l">
              <a:buSzPct val="100000"/>
              <a:buChar char="•"/>
              <a:defRPr sz="2200">
                <a:solidFill>
                  <a:srgbClr val="090912"/>
                </a:solidFill>
                <a:latin typeface="Hoefler Text"/>
                <a:ea typeface="Hoefler Text"/>
                <a:cs typeface="Hoefler Text"/>
                <a:sym typeface="Hoefler Text"/>
              </a:defRPr>
            </a:pPr>
            <a:r>
              <a:t>By choosing a Gaussian weight as                                          we can ensure that the upsampling process is both local and colour sensitive.</a:t>
            </a:r>
          </a:p>
          <a:p>
            <a:pPr marL="320842" indent="-320842" algn="l">
              <a:buSzPct val="100000"/>
              <a:buChar char="•"/>
              <a:defRPr sz="2200">
                <a:solidFill>
                  <a:srgbClr val="090912"/>
                </a:solidFill>
                <a:latin typeface="Hoefler Text"/>
                <a:ea typeface="Hoefler Text"/>
                <a:cs typeface="Hoefler Text"/>
                <a:sym typeface="Hoefler Text"/>
              </a:defRPr>
            </a:pPr>
            <a:r>
              <a:t>Here alpha and beta are parameters controlling the sensitivity to colour and position.    </a:t>
            </a:r>
          </a:p>
        </p:txBody>
      </p:sp>
      <p:pic>
        <p:nvPicPr>
          <p:cNvPr id="196" name="Screenshot 2019-04-09 at 1.39.33 PM.png" descr="Screenshot 2019-04-09 at 1.39.33 PM.png"/>
          <p:cNvPicPr>
            <a:picLocks noChangeAspect="1"/>
          </p:cNvPicPr>
          <p:nvPr/>
        </p:nvPicPr>
        <p:blipFill>
          <a:blip r:embed="rId2">
            <a:extLst/>
          </a:blip>
          <a:stretch>
            <a:fillRect/>
          </a:stretch>
        </p:blipFill>
        <p:spPr>
          <a:xfrm>
            <a:off x="3232150" y="2626364"/>
            <a:ext cx="2679700" cy="1130301"/>
          </a:xfrm>
          <a:prstGeom prst="rect">
            <a:avLst/>
          </a:prstGeom>
          <a:ln w="12700">
            <a:miter lim="400000"/>
          </a:ln>
        </p:spPr>
      </p:pic>
      <p:pic>
        <p:nvPicPr>
          <p:cNvPr id="197" name="Screenshot 2019-04-09 at 1.40.40 PM.png" descr="Screenshot 2019-04-09 at 1.40.40 PM.png"/>
          <p:cNvPicPr>
            <a:picLocks noChangeAspect="1"/>
          </p:cNvPicPr>
          <p:nvPr/>
        </p:nvPicPr>
        <p:blipFill>
          <a:blip r:embed="rId3">
            <a:extLst/>
          </a:blip>
          <a:srcRect l="0" t="0" r="0" b="0"/>
          <a:stretch>
            <a:fillRect/>
          </a:stretch>
        </p:blipFill>
        <p:spPr>
          <a:xfrm>
            <a:off x="4540127" y="3998540"/>
            <a:ext cx="2770318" cy="22672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90912"/>
                </a:solidFill>
              </a:defRPr>
            </a:lvl1pPr>
          </a:lstStyle>
          <a:p>
            <a:pPr/>
            <a:fld id="{86CB4B4D-7CA3-9044-876B-883B54F8677D}" type="slidenum"/>
          </a:p>
        </p:txBody>
      </p:sp>
      <p:pic>
        <p:nvPicPr>
          <p:cNvPr id="200" name="image11.jpeg" descr="image11.jpeg"/>
          <p:cNvPicPr>
            <a:picLocks noChangeAspect="0"/>
          </p:cNvPicPr>
          <p:nvPr/>
        </p:nvPicPr>
        <p:blipFill>
          <a:blip r:embed="rId2">
            <a:extLst/>
          </a:blip>
          <a:stretch>
            <a:fillRect/>
          </a:stretch>
        </p:blipFill>
        <p:spPr>
          <a:xfrm>
            <a:off x="215999" y="973439"/>
            <a:ext cx="1905001" cy="1270001"/>
          </a:xfrm>
          <a:prstGeom prst="rect">
            <a:avLst/>
          </a:prstGeom>
          <a:ln w="12700">
            <a:miter lim="400000"/>
          </a:ln>
        </p:spPr>
      </p:pic>
      <p:pic>
        <p:nvPicPr>
          <p:cNvPr id="201" name="image12.jpeg" descr="image12.jpeg"/>
          <p:cNvPicPr>
            <a:picLocks noChangeAspect="0"/>
          </p:cNvPicPr>
          <p:nvPr/>
        </p:nvPicPr>
        <p:blipFill>
          <a:blip r:embed="rId3">
            <a:extLst/>
          </a:blip>
          <a:stretch>
            <a:fillRect/>
          </a:stretch>
        </p:blipFill>
        <p:spPr>
          <a:xfrm>
            <a:off x="215999" y="2891159"/>
            <a:ext cx="1905001" cy="1270001"/>
          </a:xfrm>
          <a:prstGeom prst="rect">
            <a:avLst/>
          </a:prstGeom>
          <a:ln w="12700">
            <a:miter lim="400000"/>
          </a:ln>
        </p:spPr>
      </p:pic>
      <p:pic>
        <p:nvPicPr>
          <p:cNvPr id="202" name="image13.jpeg" descr="image13.jpeg"/>
          <p:cNvPicPr>
            <a:picLocks noChangeAspect="0"/>
          </p:cNvPicPr>
          <p:nvPr/>
        </p:nvPicPr>
        <p:blipFill>
          <a:blip r:embed="rId4">
            <a:extLst/>
          </a:blip>
          <a:stretch>
            <a:fillRect/>
          </a:stretch>
        </p:blipFill>
        <p:spPr>
          <a:xfrm>
            <a:off x="215999" y="4808880"/>
            <a:ext cx="1905001" cy="1270001"/>
          </a:xfrm>
          <a:prstGeom prst="rect">
            <a:avLst/>
          </a:prstGeom>
          <a:ln w="12700">
            <a:miter lim="400000"/>
          </a:ln>
        </p:spPr>
      </p:pic>
      <p:pic>
        <p:nvPicPr>
          <p:cNvPr id="203" name="image14.png" descr="image14.png"/>
          <p:cNvPicPr>
            <a:picLocks noChangeAspect="0"/>
          </p:cNvPicPr>
          <p:nvPr/>
        </p:nvPicPr>
        <p:blipFill>
          <a:blip r:embed="rId5">
            <a:extLst/>
          </a:blip>
          <a:stretch>
            <a:fillRect/>
          </a:stretch>
        </p:blipFill>
        <p:spPr>
          <a:xfrm>
            <a:off x="2337479" y="973439"/>
            <a:ext cx="1905001" cy="1270001"/>
          </a:xfrm>
          <a:prstGeom prst="rect">
            <a:avLst/>
          </a:prstGeom>
          <a:ln w="12700">
            <a:miter lim="400000"/>
          </a:ln>
        </p:spPr>
      </p:pic>
      <p:pic>
        <p:nvPicPr>
          <p:cNvPr id="204" name="image15.png" descr="image15.png"/>
          <p:cNvPicPr>
            <a:picLocks noChangeAspect="0"/>
          </p:cNvPicPr>
          <p:nvPr/>
        </p:nvPicPr>
        <p:blipFill>
          <a:blip r:embed="rId6">
            <a:extLst/>
          </a:blip>
          <a:stretch>
            <a:fillRect/>
          </a:stretch>
        </p:blipFill>
        <p:spPr>
          <a:xfrm>
            <a:off x="4502489" y="973439"/>
            <a:ext cx="1905001" cy="1270001"/>
          </a:xfrm>
          <a:prstGeom prst="rect">
            <a:avLst/>
          </a:prstGeom>
          <a:ln w="12700">
            <a:miter lim="400000"/>
          </a:ln>
        </p:spPr>
      </p:pic>
      <p:pic>
        <p:nvPicPr>
          <p:cNvPr id="205" name="image16.png" descr="image16.png"/>
          <p:cNvPicPr>
            <a:picLocks noChangeAspect="0"/>
          </p:cNvPicPr>
          <p:nvPr/>
        </p:nvPicPr>
        <p:blipFill>
          <a:blip r:embed="rId7">
            <a:extLst/>
          </a:blip>
          <a:stretch>
            <a:fillRect/>
          </a:stretch>
        </p:blipFill>
        <p:spPr>
          <a:xfrm>
            <a:off x="6667499" y="973439"/>
            <a:ext cx="1905001" cy="1270001"/>
          </a:xfrm>
          <a:prstGeom prst="rect">
            <a:avLst/>
          </a:prstGeom>
          <a:ln w="12700">
            <a:miter lim="400000"/>
          </a:ln>
        </p:spPr>
      </p:pic>
      <p:pic>
        <p:nvPicPr>
          <p:cNvPr id="206" name="image17.png" descr="image17.png"/>
          <p:cNvPicPr>
            <a:picLocks noChangeAspect="0"/>
          </p:cNvPicPr>
          <p:nvPr/>
        </p:nvPicPr>
        <p:blipFill>
          <a:blip r:embed="rId8">
            <a:extLst/>
          </a:blip>
          <a:stretch>
            <a:fillRect/>
          </a:stretch>
        </p:blipFill>
        <p:spPr>
          <a:xfrm>
            <a:off x="2337479" y="2891159"/>
            <a:ext cx="1905001" cy="1270001"/>
          </a:xfrm>
          <a:prstGeom prst="rect">
            <a:avLst/>
          </a:prstGeom>
          <a:ln w="12700">
            <a:miter lim="400000"/>
          </a:ln>
        </p:spPr>
      </p:pic>
      <p:pic>
        <p:nvPicPr>
          <p:cNvPr id="207" name="image18.png" descr="image18.png"/>
          <p:cNvPicPr>
            <a:picLocks noChangeAspect="0"/>
          </p:cNvPicPr>
          <p:nvPr/>
        </p:nvPicPr>
        <p:blipFill>
          <a:blip r:embed="rId9">
            <a:extLst/>
          </a:blip>
          <a:stretch>
            <a:fillRect/>
          </a:stretch>
        </p:blipFill>
        <p:spPr>
          <a:xfrm>
            <a:off x="4502489" y="2891159"/>
            <a:ext cx="1905001" cy="1270001"/>
          </a:xfrm>
          <a:prstGeom prst="rect">
            <a:avLst/>
          </a:prstGeom>
          <a:ln w="12700">
            <a:miter lim="400000"/>
          </a:ln>
        </p:spPr>
      </p:pic>
      <p:pic>
        <p:nvPicPr>
          <p:cNvPr id="208" name="image19.png" descr="image19.png"/>
          <p:cNvPicPr>
            <a:picLocks noChangeAspect="0"/>
          </p:cNvPicPr>
          <p:nvPr/>
        </p:nvPicPr>
        <p:blipFill>
          <a:blip r:embed="rId10">
            <a:extLst/>
          </a:blip>
          <a:stretch>
            <a:fillRect/>
          </a:stretch>
        </p:blipFill>
        <p:spPr>
          <a:xfrm>
            <a:off x="6667500" y="2891159"/>
            <a:ext cx="1905001" cy="1270001"/>
          </a:xfrm>
          <a:prstGeom prst="rect">
            <a:avLst/>
          </a:prstGeom>
          <a:ln w="12700">
            <a:miter lim="400000"/>
          </a:ln>
        </p:spPr>
      </p:pic>
      <p:pic>
        <p:nvPicPr>
          <p:cNvPr id="209" name="image20.png" descr="image20.png"/>
          <p:cNvPicPr>
            <a:picLocks noChangeAspect="0"/>
          </p:cNvPicPr>
          <p:nvPr/>
        </p:nvPicPr>
        <p:blipFill>
          <a:blip r:embed="rId11">
            <a:extLst/>
          </a:blip>
          <a:stretch>
            <a:fillRect/>
          </a:stretch>
        </p:blipFill>
        <p:spPr>
          <a:xfrm>
            <a:off x="2337479" y="4808880"/>
            <a:ext cx="1905001" cy="1270001"/>
          </a:xfrm>
          <a:prstGeom prst="rect">
            <a:avLst/>
          </a:prstGeom>
          <a:ln w="12700">
            <a:miter lim="400000"/>
          </a:ln>
        </p:spPr>
      </p:pic>
      <p:sp>
        <p:nvSpPr>
          <p:cNvPr id="210" name="Arrow"/>
          <p:cNvSpPr/>
          <p:nvPr/>
        </p:nvSpPr>
        <p:spPr>
          <a:xfrm>
            <a:off x="215900" y="198722"/>
            <a:ext cx="8349136" cy="734356"/>
          </a:xfrm>
          <a:prstGeom prst="rightArrow">
            <a:avLst>
              <a:gd name="adj1" fmla="val 32000"/>
              <a:gd name="adj2" fmla="val 103359"/>
            </a:avLst>
          </a:prstGeom>
          <a:solidFill>
            <a:schemeClr val="accent3">
              <a:lumOff val="44000"/>
            </a:schemeClr>
          </a:solidFill>
          <a:ln w="25400">
            <a:solidFill>
              <a:schemeClr val="accent1"/>
            </a:solidFill>
            <a:bevel/>
          </a:ln>
        </p:spPr>
        <p:txBody>
          <a:bodyPr lIns="45719" rIns="45719"/>
          <a:lstStyle/>
          <a:p>
            <a:pPr/>
          </a:p>
        </p:txBody>
      </p:sp>
      <p:pic>
        <p:nvPicPr>
          <p:cNvPr id="211" name="image21.png" descr="image21.png"/>
          <p:cNvPicPr>
            <a:picLocks noChangeAspect="0"/>
          </p:cNvPicPr>
          <p:nvPr/>
        </p:nvPicPr>
        <p:blipFill>
          <a:blip r:embed="rId12">
            <a:extLst/>
          </a:blip>
          <a:stretch>
            <a:fillRect/>
          </a:stretch>
        </p:blipFill>
        <p:spPr>
          <a:xfrm>
            <a:off x="4502489" y="4808880"/>
            <a:ext cx="1905001" cy="1270001"/>
          </a:xfrm>
          <a:prstGeom prst="rect">
            <a:avLst/>
          </a:prstGeom>
          <a:ln w="12700">
            <a:miter lim="400000"/>
          </a:ln>
        </p:spPr>
      </p:pic>
      <p:pic>
        <p:nvPicPr>
          <p:cNvPr id="212" name="image22.png" descr="image22.png"/>
          <p:cNvPicPr>
            <a:picLocks noChangeAspect="0"/>
          </p:cNvPicPr>
          <p:nvPr/>
        </p:nvPicPr>
        <p:blipFill>
          <a:blip r:embed="rId13">
            <a:extLst/>
          </a:blip>
          <a:stretch>
            <a:fillRect/>
          </a:stretch>
        </p:blipFill>
        <p:spPr>
          <a:xfrm>
            <a:off x="6667500" y="4808880"/>
            <a:ext cx="1905001" cy="1270001"/>
          </a:xfrm>
          <a:prstGeom prst="rect">
            <a:avLst/>
          </a:prstGeom>
          <a:ln w="12700">
            <a:miter lim="400000"/>
          </a:ln>
        </p:spPr>
      </p:pic>
      <p:sp>
        <p:nvSpPr>
          <p:cNvPr id="213" name="TextShape 3"/>
          <p:cNvSpPr txBox="1"/>
          <p:nvPr/>
        </p:nvSpPr>
        <p:spPr>
          <a:xfrm>
            <a:off x="2533979" y="431999"/>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214" name="TextShape 4"/>
          <p:cNvSpPr txBox="1"/>
          <p:nvPr/>
        </p:nvSpPr>
        <p:spPr>
          <a:xfrm>
            <a:off x="4698989" y="431999"/>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215" name="TextShape 5"/>
          <p:cNvSpPr txBox="1"/>
          <p:nvPr/>
        </p:nvSpPr>
        <p:spPr>
          <a:xfrm>
            <a:off x="6863999" y="431999"/>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216" name="Line"/>
          <p:cNvSpPr/>
          <p:nvPr/>
        </p:nvSpPr>
        <p:spPr>
          <a:xfrm>
            <a:off x="998866" y="2567299"/>
            <a:ext cx="7146268" cy="1"/>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217" name="Line"/>
          <p:cNvSpPr/>
          <p:nvPr/>
        </p:nvSpPr>
        <p:spPr>
          <a:xfrm>
            <a:off x="1139273" y="4485020"/>
            <a:ext cx="7146267" cy="1"/>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218" name="TextShape 3"/>
          <p:cNvSpPr txBox="1"/>
          <p:nvPr/>
        </p:nvSpPr>
        <p:spPr>
          <a:xfrm>
            <a:off x="368969" y="431999"/>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ORIGINAL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Varying Sigma for Uniqueness"/>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Varying Sigma for Uniqueness</a:t>
            </a:r>
          </a:p>
        </p:txBody>
      </p:sp>
      <p:pic>
        <p:nvPicPr>
          <p:cNvPr id="222" name="image3.png" descr="image3.png"/>
          <p:cNvPicPr>
            <a:picLocks noChangeAspect="0"/>
          </p:cNvPicPr>
          <p:nvPr/>
        </p:nvPicPr>
        <p:blipFill>
          <a:blip r:embed="rId2">
            <a:extLst/>
          </a:blip>
          <a:stretch>
            <a:fillRect/>
          </a:stretch>
        </p:blipFill>
        <p:spPr>
          <a:xfrm>
            <a:off x="1910875" y="1291360"/>
            <a:ext cx="2032001" cy="1270001"/>
          </a:xfrm>
          <a:prstGeom prst="rect">
            <a:avLst/>
          </a:prstGeom>
          <a:ln w="12700">
            <a:miter lim="400000"/>
          </a:ln>
        </p:spPr>
      </p:pic>
      <p:pic>
        <p:nvPicPr>
          <p:cNvPr id="223" name="image4.png" descr="image4.png"/>
          <p:cNvPicPr>
            <a:picLocks noChangeAspect="0"/>
          </p:cNvPicPr>
          <p:nvPr/>
        </p:nvPicPr>
        <p:blipFill>
          <a:blip r:embed="rId3">
            <a:extLst/>
          </a:blip>
          <a:stretch>
            <a:fillRect/>
          </a:stretch>
        </p:blipFill>
        <p:spPr>
          <a:xfrm>
            <a:off x="5226524" y="1291360"/>
            <a:ext cx="2032001" cy="1270001"/>
          </a:xfrm>
          <a:prstGeom prst="rect">
            <a:avLst/>
          </a:prstGeom>
          <a:ln w="12700">
            <a:miter lim="400000"/>
          </a:ln>
        </p:spPr>
      </p:pic>
      <p:pic>
        <p:nvPicPr>
          <p:cNvPr id="224" name="image5.png" descr="image5.png"/>
          <p:cNvPicPr>
            <a:picLocks noChangeAspect="0"/>
          </p:cNvPicPr>
          <p:nvPr/>
        </p:nvPicPr>
        <p:blipFill>
          <a:blip r:embed="rId4">
            <a:extLst/>
          </a:blip>
          <a:stretch>
            <a:fillRect/>
          </a:stretch>
        </p:blipFill>
        <p:spPr>
          <a:xfrm>
            <a:off x="1910875" y="2651090"/>
            <a:ext cx="2032001" cy="1270001"/>
          </a:xfrm>
          <a:prstGeom prst="rect">
            <a:avLst/>
          </a:prstGeom>
          <a:ln w="12700">
            <a:miter lim="400000"/>
          </a:ln>
        </p:spPr>
      </p:pic>
      <p:pic>
        <p:nvPicPr>
          <p:cNvPr id="225" name="image6.png" descr="image6.png"/>
          <p:cNvPicPr>
            <a:picLocks noChangeAspect="0"/>
          </p:cNvPicPr>
          <p:nvPr/>
        </p:nvPicPr>
        <p:blipFill>
          <a:blip r:embed="rId5">
            <a:extLst/>
          </a:blip>
          <a:stretch>
            <a:fillRect/>
          </a:stretch>
        </p:blipFill>
        <p:spPr>
          <a:xfrm>
            <a:off x="5226524" y="2651090"/>
            <a:ext cx="2032001" cy="1270001"/>
          </a:xfrm>
          <a:prstGeom prst="rect">
            <a:avLst/>
          </a:prstGeom>
          <a:ln w="12700">
            <a:miter lim="400000"/>
          </a:ln>
        </p:spPr>
      </p:pic>
      <p:pic>
        <p:nvPicPr>
          <p:cNvPr id="226" name="image7.png" descr="image7.png"/>
          <p:cNvPicPr>
            <a:picLocks noChangeAspect="0"/>
          </p:cNvPicPr>
          <p:nvPr/>
        </p:nvPicPr>
        <p:blipFill>
          <a:blip r:embed="rId6">
            <a:extLst/>
          </a:blip>
          <a:stretch>
            <a:fillRect/>
          </a:stretch>
        </p:blipFill>
        <p:spPr>
          <a:xfrm>
            <a:off x="1910875" y="4014375"/>
            <a:ext cx="2032001" cy="1270001"/>
          </a:xfrm>
          <a:prstGeom prst="rect">
            <a:avLst/>
          </a:prstGeom>
          <a:ln w="12700">
            <a:miter lim="400000"/>
          </a:ln>
        </p:spPr>
      </p:pic>
      <p:pic>
        <p:nvPicPr>
          <p:cNvPr id="227" name="image8.png" descr="image8.png"/>
          <p:cNvPicPr>
            <a:picLocks noChangeAspect="0"/>
          </p:cNvPicPr>
          <p:nvPr/>
        </p:nvPicPr>
        <p:blipFill>
          <a:blip r:embed="rId7">
            <a:extLst/>
          </a:blip>
          <a:stretch>
            <a:fillRect/>
          </a:stretch>
        </p:blipFill>
        <p:spPr>
          <a:xfrm>
            <a:off x="5226524" y="4042531"/>
            <a:ext cx="2032001" cy="1270001"/>
          </a:xfrm>
          <a:prstGeom prst="rect">
            <a:avLst/>
          </a:prstGeom>
          <a:ln w="12700">
            <a:miter lim="400000"/>
          </a:ln>
        </p:spPr>
      </p:pic>
      <p:pic>
        <p:nvPicPr>
          <p:cNvPr id="228" name="image9.png" descr="image9.png"/>
          <p:cNvPicPr>
            <a:picLocks noChangeAspect="0"/>
          </p:cNvPicPr>
          <p:nvPr/>
        </p:nvPicPr>
        <p:blipFill>
          <a:blip r:embed="rId8">
            <a:extLst/>
          </a:blip>
          <a:stretch>
            <a:fillRect/>
          </a:stretch>
        </p:blipFill>
        <p:spPr>
          <a:xfrm>
            <a:off x="5226524" y="5409718"/>
            <a:ext cx="2032001" cy="1270001"/>
          </a:xfrm>
          <a:prstGeom prst="rect">
            <a:avLst/>
          </a:prstGeom>
          <a:ln w="12700">
            <a:miter lim="400000"/>
          </a:ln>
        </p:spPr>
      </p:pic>
      <p:pic>
        <p:nvPicPr>
          <p:cNvPr id="229" name="image10.png" descr="image10.png"/>
          <p:cNvPicPr>
            <a:picLocks noChangeAspect="0"/>
          </p:cNvPicPr>
          <p:nvPr/>
        </p:nvPicPr>
        <p:blipFill>
          <a:blip r:embed="rId9">
            <a:extLst/>
          </a:blip>
          <a:stretch>
            <a:fillRect/>
          </a:stretch>
        </p:blipFill>
        <p:spPr>
          <a:xfrm>
            <a:off x="1910875" y="5409718"/>
            <a:ext cx="2032001" cy="1270001"/>
          </a:xfrm>
          <a:prstGeom prst="rect">
            <a:avLst/>
          </a:prstGeom>
          <a:ln w="12700">
            <a:miter lim="400000"/>
          </a:ln>
        </p:spPr>
      </p:pic>
      <p:sp>
        <p:nvSpPr>
          <p:cNvPr id="230" name="TextShape 2"/>
          <p:cNvSpPr txBox="1"/>
          <p:nvPr/>
        </p:nvSpPr>
        <p:spPr>
          <a:xfrm>
            <a:off x="102187" y="3704100"/>
            <a:ext cx="1512001" cy="3186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600">
                <a:uFill>
                  <a:solidFill>
                    <a:schemeClr val="accent3">
                      <a:lumOff val="44000"/>
                    </a:schemeClr>
                  </a:solidFill>
                </a:uFill>
                <a:latin typeface="Cochin"/>
                <a:ea typeface="Cochin"/>
                <a:cs typeface="Cochin"/>
                <a:sym typeface="Cochin"/>
              </a:defRPr>
            </a:lvl1pPr>
          </a:lstStyle>
          <a:p>
            <a:pPr/>
            <a:r>
              <a:t>UNIQUENESS</a:t>
            </a:r>
          </a:p>
        </p:txBody>
      </p:sp>
      <p:sp>
        <p:nvSpPr>
          <p:cNvPr id="231" name="TextShape 3"/>
          <p:cNvSpPr txBox="1"/>
          <p:nvPr/>
        </p:nvSpPr>
        <p:spPr>
          <a:xfrm>
            <a:off x="7555212" y="3704100"/>
            <a:ext cx="1227123" cy="3186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600">
                <a:uFill>
                  <a:solidFill>
                    <a:schemeClr val="accent3">
                      <a:lumOff val="44000"/>
                    </a:schemeClr>
                  </a:solidFill>
                </a:uFill>
                <a:latin typeface="Cochin"/>
                <a:ea typeface="Cochin"/>
                <a:cs typeface="Cochin"/>
                <a:sym typeface="Cochin"/>
              </a:defRPr>
            </a:lvl1pPr>
          </a:lstStyle>
          <a:p>
            <a:pPr/>
            <a:r>
              <a:t>SALIENCY</a:t>
            </a:r>
          </a:p>
        </p:txBody>
      </p:sp>
      <p:sp>
        <p:nvSpPr>
          <p:cNvPr id="232" name="Shape"/>
          <p:cNvSpPr/>
          <p:nvPr/>
        </p:nvSpPr>
        <p:spPr>
          <a:xfrm>
            <a:off x="4248622" y="1731937"/>
            <a:ext cx="672004" cy="683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3">
              <a:lumOff val="44000"/>
            </a:schemeClr>
          </a:solidFill>
          <a:ln w="25400">
            <a:solidFill>
              <a:schemeClr val="accent1"/>
            </a:solidFill>
            <a:bevel/>
          </a:ln>
        </p:spPr>
        <p:txBody>
          <a:bodyPr lIns="45719" rIns="45719"/>
          <a:lstStyle/>
          <a:p>
            <a:pPr/>
          </a:p>
        </p:txBody>
      </p:sp>
      <p:sp>
        <p:nvSpPr>
          <p:cNvPr id="233" name="TextShape 4"/>
          <p:cNvSpPr txBox="1"/>
          <p:nvPr/>
        </p:nvSpPr>
        <p:spPr>
          <a:xfrm>
            <a:off x="4356675" y="1921990"/>
            <a:ext cx="455898"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400">
                <a:uFill>
                  <a:solidFill>
                    <a:schemeClr val="accent3">
                      <a:lumOff val="44000"/>
                    </a:schemeClr>
                  </a:solidFill>
                </a:uFill>
                <a:latin typeface="Cochin"/>
                <a:ea typeface="Cochin"/>
                <a:cs typeface="Cochin"/>
                <a:sym typeface="Cochin"/>
              </a:defRPr>
            </a:lvl1pPr>
          </a:lstStyle>
          <a:p>
            <a:pPr/>
            <a:r>
              <a:t>0.01</a:t>
            </a:r>
          </a:p>
        </p:txBody>
      </p:sp>
      <p:sp>
        <p:nvSpPr>
          <p:cNvPr id="234" name="Shape"/>
          <p:cNvSpPr/>
          <p:nvPr/>
        </p:nvSpPr>
        <p:spPr>
          <a:xfrm>
            <a:off x="4248622" y="2935286"/>
            <a:ext cx="672004" cy="683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3">
              <a:lumOff val="44000"/>
            </a:schemeClr>
          </a:solidFill>
          <a:ln w="25400">
            <a:solidFill>
              <a:schemeClr val="accent1"/>
            </a:solidFill>
            <a:bevel/>
          </a:ln>
        </p:spPr>
        <p:txBody>
          <a:bodyPr lIns="45719" rIns="45719"/>
          <a:lstStyle/>
          <a:p>
            <a:pPr/>
          </a:p>
        </p:txBody>
      </p:sp>
      <p:sp>
        <p:nvSpPr>
          <p:cNvPr id="235" name="Shape"/>
          <p:cNvSpPr/>
          <p:nvPr/>
        </p:nvSpPr>
        <p:spPr>
          <a:xfrm>
            <a:off x="4248622" y="4335548"/>
            <a:ext cx="672004" cy="683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3">
              <a:lumOff val="44000"/>
            </a:schemeClr>
          </a:solidFill>
          <a:ln w="25400">
            <a:solidFill>
              <a:schemeClr val="accent1"/>
            </a:solidFill>
            <a:bevel/>
          </a:ln>
        </p:spPr>
        <p:txBody>
          <a:bodyPr lIns="45719" rIns="45719"/>
          <a:lstStyle/>
          <a:p>
            <a:pPr/>
          </a:p>
        </p:txBody>
      </p:sp>
      <p:sp>
        <p:nvSpPr>
          <p:cNvPr id="236" name="Shape"/>
          <p:cNvSpPr/>
          <p:nvPr/>
        </p:nvSpPr>
        <p:spPr>
          <a:xfrm>
            <a:off x="4248622" y="5667633"/>
            <a:ext cx="672004" cy="683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chemeClr val="accent3">
              <a:lumOff val="44000"/>
            </a:schemeClr>
          </a:solidFill>
          <a:ln w="25400">
            <a:solidFill>
              <a:schemeClr val="accent1"/>
            </a:solidFill>
            <a:bevel/>
          </a:ln>
        </p:spPr>
        <p:txBody>
          <a:bodyPr lIns="45719" rIns="45719"/>
          <a:lstStyle/>
          <a:p>
            <a:pPr/>
          </a:p>
        </p:txBody>
      </p:sp>
      <p:sp>
        <p:nvSpPr>
          <p:cNvPr id="237" name="TextShape 4"/>
          <p:cNvSpPr txBox="1"/>
          <p:nvPr/>
        </p:nvSpPr>
        <p:spPr>
          <a:xfrm>
            <a:off x="4356675" y="3124319"/>
            <a:ext cx="455898"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400">
                <a:uFill>
                  <a:solidFill>
                    <a:schemeClr val="accent3">
                      <a:lumOff val="44000"/>
                    </a:schemeClr>
                  </a:solidFill>
                </a:uFill>
                <a:latin typeface="Cochin"/>
                <a:ea typeface="Cochin"/>
                <a:cs typeface="Cochin"/>
                <a:sym typeface="Cochin"/>
              </a:defRPr>
            </a:lvl1pPr>
          </a:lstStyle>
          <a:p>
            <a:pPr/>
            <a:r>
              <a:t>0.1</a:t>
            </a:r>
          </a:p>
        </p:txBody>
      </p:sp>
      <p:sp>
        <p:nvSpPr>
          <p:cNvPr id="238" name="TextShape 4"/>
          <p:cNvSpPr txBox="1"/>
          <p:nvPr/>
        </p:nvSpPr>
        <p:spPr>
          <a:xfrm>
            <a:off x="4356675" y="4524581"/>
            <a:ext cx="455898"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400">
                <a:uFill>
                  <a:solidFill>
                    <a:schemeClr val="accent3">
                      <a:lumOff val="44000"/>
                    </a:schemeClr>
                  </a:solidFill>
                </a:uFill>
                <a:latin typeface="Cochin"/>
                <a:ea typeface="Cochin"/>
                <a:cs typeface="Cochin"/>
                <a:sym typeface="Cochin"/>
              </a:defRPr>
            </a:lvl1pPr>
          </a:lstStyle>
          <a:p>
            <a:pPr/>
            <a:r>
              <a:t>0.25</a:t>
            </a:r>
          </a:p>
        </p:txBody>
      </p:sp>
      <p:sp>
        <p:nvSpPr>
          <p:cNvPr id="239" name="TextShape 4"/>
          <p:cNvSpPr txBox="1"/>
          <p:nvPr/>
        </p:nvSpPr>
        <p:spPr>
          <a:xfrm>
            <a:off x="4356675" y="5856666"/>
            <a:ext cx="455898" cy="3059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spc="-1" sz="1400">
                <a:uFill>
                  <a:solidFill>
                    <a:schemeClr val="accent3">
                      <a:lumOff val="44000"/>
                    </a:schemeClr>
                  </a:solidFill>
                </a:uFill>
                <a:latin typeface="Cochin"/>
                <a:ea typeface="Cochin"/>
                <a:cs typeface="Cochin"/>
                <a:sym typeface="Cochin"/>
              </a:defRPr>
            </a:lvl1pPr>
          </a:lstStyle>
          <a:p>
            <a:pPr/>
            <a:r>
              <a:t>1</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Why Both Uniqueness and Distribution ?"/>
          <p:cNvSpPr txBox="1"/>
          <p:nvPr>
            <p:ph type="ctrTitle"/>
          </p:nvPr>
        </p:nvSpPr>
        <p:spPr>
          <a:xfrm>
            <a:off x="457200" y="0"/>
            <a:ext cx="8255000" cy="1270000"/>
          </a:xfrm>
          <a:prstGeom prst="rect">
            <a:avLst/>
          </a:prstGeom>
        </p:spPr>
        <p:txBody>
          <a:bodyPr>
            <a:normAutofit fontScale="100000" lnSpcReduction="0"/>
          </a:bodyPr>
          <a:lstStyle>
            <a:lvl1pPr defTabSz="859536">
              <a:defRPr sz="3008">
                <a:solidFill>
                  <a:srgbClr val="080511"/>
                </a:solidFill>
                <a:effectLst>
                  <a:outerShdw sx="100000" sy="100000" kx="0" ky="0" algn="b" rotWithShape="0" blurRad="11938" dist="23876" dir="2700000">
                    <a:srgbClr val="000000"/>
                  </a:outerShdw>
                </a:effectLst>
              </a:defRPr>
            </a:lvl1pPr>
          </a:lstStyle>
          <a:p>
            <a:pPr>
              <a:defRPr>
                <a:effectLst/>
              </a:defRPr>
            </a:pPr>
            <a:r>
              <a:rPr>
                <a:effectLst>
                  <a:outerShdw sx="100000" sy="100000" kx="0" ky="0" algn="b" rotWithShape="0" blurRad="11938" dist="23876" dir="2700000">
                    <a:srgbClr val="000000"/>
                  </a:outerShdw>
                </a:effectLst>
              </a:rPr>
              <a:t>Why Both Uniqueness and Distribution ?</a:t>
            </a:r>
          </a:p>
        </p:txBody>
      </p:sp>
      <p:pic>
        <p:nvPicPr>
          <p:cNvPr id="243" name="image23.jpeg" descr="image23.jpeg"/>
          <p:cNvPicPr>
            <a:picLocks noChangeAspect="1"/>
          </p:cNvPicPr>
          <p:nvPr/>
        </p:nvPicPr>
        <p:blipFill>
          <a:blip r:embed="rId2">
            <a:extLst/>
          </a:blip>
          <a:stretch>
            <a:fillRect/>
          </a:stretch>
        </p:blipFill>
        <p:spPr>
          <a:xfrm>
            <a:off x="735873" y="1230279"/>
            <a:ext cx="1560222" cy="1930159"/>
          </a:xfrm>
          <a:prstGeom prst="rect">
            <a:avLst/>
          </a:prstGeom>
          <a:ln w="12700">
            <a:solidFill>
              <a:srgbClr val="DDDDDD"/>
            </a:solidFill>
            <a:miter lim="400000"/>
          </a:ln>
        </p:spPr>
      </p:pic>
      <p:pic>
        <p:nvPicPr>
          <p:cNvPr id="244" name="image24.png" descr="image24.png"/>
          <p:cNvPicPr>
            <a:picLocks noChangeAspect="0"/>
          </p:cNvPicPr>
          <p:nvPr/>
        </p:nvPicPr>
        <p:blipFill>
          <a:blip r:embed="rId3">
            <a:extLst/>
          </a:blip>
          <a:stretch>
            <a:fillRect/>
          </a:stretch>
        </p:blipFill>
        <p:spPr>
          <a:xfrm>
            <a:off x="3483932" y="2603500"/>
            <a:ext cx="1270001" cy="1651001"/>
          </a:xfrm>
          <a:prstGeom prst="rect">
            <a:avLst/>
          </a:prstGeom>
          <a:ln w="12700">
            <a:miter lim="400000"/>
          </a:ln>
        </p:spPr>
      </p:pic>
      <p:pic>
        <p:nvPicPr>
          <p:cNvPr id="245" name="image25.png" descr="image25.png"/>
          <p:cNvPicPr>
            <a:picLocks noChangeAspect="0"/>
          </p:cNvPicPr>
          <p:nvPr/>
        </p:nvPicPr>
        <p:blipFill>
          <a:blip r:embed="rId4">
            <a:extLst/>
          </a:blip>
          <a:stretch>
            <a:fillRect/>
          </a:stretch>
        </p:blipFill>
        <p:spPr>
          <a:xfrm>
            <a:off x="7345246" y="2603499"/>
            <a:ext cx="1270001" cy="1651001"/>
          </a:xfrm>
          <a:prstGeom prst="rect">
            <a:avLst/>
          </a:prstGeom>
          <a:ln w="12700">
            <a:miter lim="400000"/>
          </a:ln>
        </p:spPr>
      </p:pic>
      <p:pic>
        <p:nvPicPr>
          <p:cNvPr id="246" name="image26.png" descr="image26.png"/>
          <p:cNvPicPr>
            <a:picLocks noChangeAspect="0"/>
          </p:cNvPicPr>
          <p:nvPr/>
        </p:nvPicPr>
        <p:blipFill>
          <a:blip r:embed="rId5">
            <a:extLst/>
          </a:blip>
          <a:stretch>
            <a:fillRect/>
          </a:stretch>
        </p:blipFill>
        <p:spPr>
          <a:xfrm>
            <a:off x="3478208" y="4561606"/>
            <a:ext cx="1270001" cy="1651001"/>
          </a:xfrm>
          <a:prstGeom prst="rect">
            <a:avLst/>
          </a:prstGeom>
          <a:ln w="12700">
            <a:miter lim="400000"/>
          </a:ln>
        </p:spPr>
      </p:pic>
      <p:pic>
        <p:nvPicPr>
          <p:cNvPr id="247" name="image27.png" descr="image27.png"/>
          <p:cNvPicPr>
            <a:picLocks noChangeAspect="0"/>
          </p:cNvPicPr>
          <p:nvPr/>
        </p:nvPicPr>
        <p:blipFill>
          <a:blip r:embed="rId6">
            <a:extLst/>
          </a:blip>
          <a:stretch>
            <a:fillRect/>
          </a:stretch>
        </p:blipFill>
        <p:spPr>
          <a:xfrm>
            <a:off x="5414589" y="4561606"/>
            <a:ext cx="1270001" cy="1651001"/>
          </a:xfrm>
          <a:prstGeom prst="rect">
            <a:avLst/>
          </a:prstGeom>
          <a:ln w="12700">
            <a:miter lim="400000"/>
          </a:ln>
        </p:spPr>
      </p:pic>
      <p:pic>
        <p:nvPicPr>
          <p:cNvPr id="248" name="image28.png" descr="image28.png"/>
          <p:cNvPicPr>
            <a:picLocks noChangeAspect="0"/>
          </p:cNvPicPr>
          <p:nvPr/>
        </p:nvPicPr>
        <p:blipFill>
          <a:blip r:embed="rId7">
            <a:extLst/>
          </a:blip>
          <a:stretch>
            <a:fillRect/>
          </a:stretch>
        </p:blipFill>
        <p:spPr>
          <a:xfrm>
            <a:off x="7350971" y="4561606"/>
            <a:ext cx="1270001" cy="1651001"/>
          </a:xfrm>
          <a:prstGeom prst="rect">
            <a:avLst/>
          </a:prstGeom>
          <a:ln w="12700">
            <a:miter lim="400000"/>
          </a:ln>
        </p:spPr>
      </p:pic>
      <p:sp>
        <p:nvSpPr>
          <p:cNvPr id="249" name="Rounded Rectangle"/>
          <p:cNvSpPr/>
          <p:nvPr/>
        </p:nvSpPr>
        <p:spPr>
          <a:xfrm>
            <a:off x="207441" y="3926030"/>
            <a:ext cx="2617087" cy="2464952"/>
          </a:xfrm>
          <a:prstGeom prst="roundRect">
            <a:avLst>
              <a:gd name="adj" fmla="val 15000"/>
            </a:avLst>
          </a:prstGeom>
          <a:solidFill>
            <a:schemeClr val="accent3">
              <a:lumOff val="44000"/>
            </a:schemeClr>
          </a:solidFill>
          <a:ln w="25400">
            <a:solidFill>
              <a:schemeClr val="accent1"/>
            </a:solidFill>
            <a:bevel/>
          </a:ln>
        </p:spPr>
        <p:txBody>
          <a:bodyPr lIns="45719" rIns="45719"/>
          <a:lstStyle/>
          <a:p>
            <a:pPr/>
          </a:p>
        </p:txBody>
      </p:sp>
      <p:sp>
        <p:nvSpPr>
          <p:cNvPr id="250" name="Desk"/>
          <p:cNvSpPr/>
          <p:nvPr/>
        </p:nvSpPr>
        <p:spPr>
          <a:xfrm>
            <a:off x="754233" y="3160360"/>
            <a:ext cx="1523503" cy="765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chemeClr val="accent3">
              <a:lumOff val="44000"/>
            </a:schemeClr>
          </a:solidFill>
          <a:ln w="25400">
            <a:solidFill>
              <a:schemeClr val="accent1"/>
            </a:solidFill>
            <a:bevel/>
          </a:ln>
        </p:spPr>
        <p:txBody>
          <a:bodyPr lIns="45719" rIns="45719"/>
          <a:lstStyle/>
          <a:p>
            <a:pPr/>
          </a:p>
        </p:txBody>
      </p:sp>
      <p:sp>
        <p:nvSpPr>
          <p:cNvPr id="251" name="Railway Crossing"/>
          <p:cNvSpPr/>
          <p:nvPr/>
        </p:nvSpPr>
        <p:spPr>
          <a:xfrm>
            <a:off x="5434265" y="2793999"/>
            <a:ext cx="1270001" cy="1270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4844"/>
                  <a:pt x="0" y="10799"/>
                </a:cubicBezTo>
                <a:cubicBezTo>
                  <a:pt x="0" y="16754"/>
                  <a:pt x="4844" y="21600"/>
                  <a:pt x="10799" y="21600"/>
                </a:cubicBezTo>
                <a:cubicBezTo>
                  <a:pt x="16754" y="21600"/>
                  <a:pt x="21600" y="16754"/>
                  <a:pt x="21600" y="10799"/>
                </a:cubicBezTo>
                <a:cubicBezTo>
                  <a:pt x="21600" y="4844"/>
                  <a:pt x="16754" y="0"/>
                  <a:pt x="10799" y="0"/>
                </a:cubicBezTo>
                <a:close/>
                <a:moveTo>
                  <a:pt x="10799" y="792"/>
                </a:moveTo>
                <a:cubicBezTo>
                  <a:pt x="13009" y="792"/>
                  <a:pt x="15054" y="1511"/>
                  <a:pt x="16712" y="2729"/>
                </a:cubicBezTo>
                <a:lnTo>
                  <a:pt x="10799" y="8641"/>
                </a:lnTo>
                <a:lnTo>
                  <a:pt x="4888" y="2729"/>
                </a:lnTo>
                <a:cubicBezTo>
                  <a:pt x="6546" y="1511"/>
                  <a:pt x="8589" y="792"/>
                  <a:pt x="10799" y="792"/>
                </a:cubicBezTo>
                <a:close/>
                <a:moveTo>
                  <a:pt x="2729" y="4888"/>
                </a:moveTo>
                <a:lnTo>
                  <a:pt x="8641" y="10799"/>
                </a:lnTo>
                <a:lnTo>
                  <a:pt x="2729" y="16712"/>
                </a:lnTo>
                <a:cubicBezTo>
                  <a:pt x="1511" y="15054"/>
                  <a:pt x="792" y="13009"/>
                  <a:pt x="792" y="10799"/>
                </a:cubicBezTo>
                <a:cubicBezTo>
                  <a:pt x="792" y="8589"/>
                  <a:pt x="1511" y="6546"/>
                  <a:pt x="2729" y="4888"/>
                </a:cubicBezTo>
                <a:close/>
                <a:moveTo>
                  <a:pt x="18871" y="4888"/>
                </a:moveTo>
                <a:cubicBezTo>
                  <a:pt x="20089" y="6546"/>
                  <a:pt x="20808" y="8589"/>
                  <a:pt x="20808" y="10799"/>
                </a:cubicBezTo>
                <a:cubicBezTo>
                  <a:pt x="20808" y="13009"/>
                  <a:pt x="20089" y="15054"/>
                  <a:pt x="18871" y="16712"/>
                </a:cubicBezTo>
                <a:lnTo>
                  <a:pt x="12959" y="10799"/>
                </a:lnTo>
                <a:lnTo>
                  <a:pt x="18871" y="4888"/>
                </a:lnTo>
                <a:close/>
                <a:moveTo>
                  <a:pt x="10799" y="12959"/>
                </a:moveTo>
                <a:lnTo>
                  <a:pt x="16712" y="18871"/>
                </a:lnTo>
                <a:cubicBezTo>
                  <a:pt x="15054" y="20089"/>
                  <a:pt x="13009" y="20808"/>
                  <a:pt x="10799" y="20808"/>
                </a:cubicBezTo>
                <a:cubicBezTo>
                  <a:pt x="8589" y="20808"/>
                  <a:pt x="6546" y="20089"/>
                  <a:pt x="4888" y="18871"/>
                </a:cubicBezTo>
                <a:lnTo>
                  <a:pt x="10799" y="12959"/>
                </a:lnTo>
                <a:close/>
              </a:path>
            </a:pathLst>
          </a:custGeom>
          <a:solidFill>
            <a:schemeClr val="accent3">
              <a:lumOff val="44000"/>
            </a:schemeClr>
          </a:solidFill>
          <a:ln w="25400">
            <a:solidFill>
              <a:schemeClr val="accent1"/>
            </a:solidFill>
            <a:bevel/>
          </a:ln>
        </p:spPr>
        <p:txBody>
          <a:bodyPr lIns="45719" rIns="45719"/>
          <a:lstStyle/>
          <a:p>
            <a:pPr/>
          </a:p>
        </p:txBody>
      </p:sp>
      <p:sp>
        <p:nvSpPr>
          <p:cNvPr id="252" name="Without the distribution term, just the rarity of the colour is insufficient to correctly identify salient objects."/>
          <p:cNvSpPr txBox="1"/>
          <p:nvPr/>
        </p:nvSpPr>
        <p:spPr>
          <a:xfrm>
            <a:off x="534704" y="4388886"/>
            <a:ext cx="1962561" cy="153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1700">
                <a:latin typeface="Cochin"/>
                <a:ea typeface="Cochin"/>
                <a:cs typeface="Cochin"/>
                <a:sym typeface="Cochin"/>
              </a:defRPr>
            </a:lvl1pPr>
          </a:lstStyle>
          <a:p>
            <a:pPr/>
            <a:r>
              <a:t>Without the distribution term, just the rarity of the colour is insufficient to correctly identify salient objects. </a:t>
            </a:r>
          </a:p>
        </p:txBody>
      </p:sp>
      <p:sp>
        <p:nvSpPr>
          <p:cNvPr id="253" name="Arrow"/>
          <p:cNvSpPr/>
          <p:nvPr/>
        </p:nvSpPr>
        <p:spPr>
          <a:xfrm>
            <a:off x="3557318" y="1658472"/>
            <a:ext cx="5031064" cy="734356"/>
          </a:xfrm>
          <a:prstGeom prst="rightArrow">
            <a:avLst>
              <a:gd name="adj1" fmla="val 32000"/>
              <a:gd name="adj2" fmla="val 103359"/>
            </a:avLst>
          </a:prstGeom>
          <a:solidFill>
            <a:schemeClr val="accent3">
              <a:lumOff val="44000"/>
            </a:schemeClr>
          </a:solidFill>
          <a:ln w="25400">
            <a:solidFill>
              <a:schemeClr val="accent1"/>
            </a:solidFill>
            <a:bevel/>
          </a:ln>
        </p:spPr>
        <p:txBody>
          <a:bodyPr lIns="45719" rIns="45719"/>
          <a:lstStyle/>
          <a:p>
            <a:pPr/>
          </a:p>
        </p:txBody>
      </p:sp>
      <p:sp>
        <p:nvSpPr>
          <p:cNvPr id="254" name="TextShape 3"/>
          <p:cNvSpPr txBox="1"/>
          <p:nvPr/>
        </p:nvSpPr>
        <p:spPr>
          <a:xfrm>
            <a:off x="3362932" y="1891749"/>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255" name="TextShape 4"/>
          <p:cNvSpPr txBox="1"/>
          <p:nvPr/>
        </p:nvSpPr>
        <p:spPr>
          <a:xfrm>
            <a:off x="5293589" y="1891749"/>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256" name="TextShape 5"/>
          <p:cNvSpPr txBox="1"/>
          <p:nvPr/>
        </p:nvSpPr>
        <p:spPr>
          <a:xfrm>
            <a:off x="7224246" y="1891749"/>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9" name="Observed Limitation"/>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r>
              <a:t>Observed Limitation</a:t>
            </a:r>
          </a:p>
        </p:txBody>
      </p:sp>
      <p:pic>
        <p:nvPicPr>
          <p:cNvPr id="260" name="image35.jpeg" descr="image35.jpeg"/>
          <p:cNvPicPr>
            <a:picLocks noChangeAspect="1"/>
          </p:cNvPicPr>
          <p:nvPr/>
        </p:nvPicPr>
        <p:blipFill>
          <a:blip r:embed="rId2">
            <a:extLst/>
          </a:blip>
          <a:stretch>
            <a:fillRect/>
          </a:stretch>
        </p:blipFill>
        <p:spPr>
          <a:xfrm>
            <a:off x="1145339" y="1813030"/>
            <a:ext cx="1332361" cy="3450961"/>
          </a:xfrm>
          <a:prstGeom prst="rect">
            <a:avLst/>
          </a:prstGeom>
          <a:ln w="12700">
            <a:miter lim="400000"/>
          </a:ln>
        </p:spPr>
      </p:pic>
      <p:pic>
        <p:nvPicPr>
          <p:cNvPr id="261" name="image36.png" descr="image36.png"/>
          <p:cNvPicPr>
            <a:picLocks noChangeAspect="1"/>
          </p:cNvPicPr>
          <p:nvPr/>
        </p:nvPicPr>
        <p:blipFill>
          <a:blip r:embed="rId3">
            <a:extLst/>
          </a:blip>
          <a:stretch>
            <a:fillRect/>
          </a:stretch>
        </p:blipFill>
        <p:spPr>
          <a:xfrm>
            <a:off x="2918339" y="1752730"/>
            <a:ext cx="1399681" cy="3571561"/>
          </a:xfrm>
          <a:prstGeom prst="rect">
            <a:avLst/>
          </a:prstGeom>
          <a:ln w="12700">
            <a:miter lim="400000"/>
          </a:ln>
        </p:spPr>
      </p:pic>
      <p:pic>
        <p:nvPicPr>
          <p:cNvPr id="262" name="image37.png" descr="image37.png"/>
          <p:cNvPicPr>
            <a:picLocks noChangeAspect="1"/>
          </p:cNvPicPr>
          <p:nvPr/>
        </p:nvPicPr>
        <p:blipFill>
          <a:blip r:embed="rId4">
            <a:extLst/>
          </a:blip>
          <a:stretch>
            <a:fillRect/>
          </a:stretch>
        </p:blipFill>
        <p:spPr>
          <a:xfrm>
            <a:off x="4758660" y="1757590"/>
            <a:ext cx="1399681" cy="3561841"/>
          </a:xfrm>
          <a:prstGeom prst="rect">
            <a:avLst/>
          </a:prstGeom>
          <a:ln w="12700">
            <a:miter lim="400000"/>
          </a:ln>
        </p:spPr>
      </p:pic>
      <p:pic>
        <p:nvPicPr>
          <p:cNvPr id="263" name="image38.png" descr="image38.png"/>
          <p:cNvPicPr>
            <a:picLocks noChangeAspect="1"/>
          </p:cNvPicPr>
          <p:nvPr/>
        </p:nvPicPr>
        <p:blipFill>
          <a:blip r:embed="rId5">
            <a:extLst/>
          </a:blip>
          <a:stretch>
            <a:fillRect/>
          </a:stretch>
        </p:blipFill>
        <p:spPr>
          <a:xfrm>
            <a:off x="6598980" y="1762270"/>
            <a:ext cx="1399681" cy="3552481"/>
          </a:xfrm>
          <a:prstGeom prst="rect">
            <a:avLst/>
          </a:prstGeom>
          <a:ln w="12700">
            <a:miter lim="400000"/>
          </a:ln>
        </p:spPr>
      </p:pic>
      <p:sp>
        <p:nvSpPr>
          <p:cNvPr id="264" name="Rounded Rectangle"/>
          <p:cNvSpPr/>
          <p:nvPr/>
        </p:nvSpPr>
        <p:spPr>
          <a:xfrm>
            <a:off x="1429831" y="5652785"/>
            <a:ext cx="6309738" cy="772321"/>
          </a:xfrm>
          <a:prstGeom prst="roundRect">
            <a:avLst>
              <a:gd name="adj" fmla="val 22738"/>
            </a:avLst>
          </a:prstGeom>
          <a:solidFill>
            <a:schemeClr val="accent3">
              <a:lumOff val="44000"/>
            </a:schemeClr>
          </a:solidFill>
          <a:ln w="25400">
            <a:solidFill>
              <a:schemeClr val="accent1"/>
            </a:solidFill>
            <a:bevel/>
          </a:ln>
        </p:spPr>
        <p:txBody>
          <a:bodyPr lIns="45719" rIns="45719"/>
          <a:lstStyle/>
          <a:p>
            <a:pPr/>
          </a:p>
        </p:txBody>
      </p:sp>
      <p:sp>
        <p:nvSpPr>
          <p:cNvPr id="265" name="TextShape 6"/>
          <p:cNvSpPr txBox="1"/>
          <p:nvPr/>
        </p:nvSpPr>
        <p:spPr>
          <a:xfrm>
            <a:off x="1857891" y="5670095"/>
            <a:ext cx="5428218" cy="7377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p>
            <a:pPr algn="just">
              <a:lnSpc>
                <a:spcPct val="120000"/>
              </a:lnSpc>
              <a:defRPr spc="-1" sz="1300">
                <a:uFill>
                  <a:solidFill>
                    <a:schemeClr val="accent3">
                      <a:lumOff val="44000"/>
                    </a:schemeClr>
                  </a:solidFill>
                </a:uFill>
                <a:latin typeface="Cochin"/>
                <a:ea typeface="Cochin"/>
                <a:cs typeface="Cochin"/>
                <a:sym typeface="Cochin"/>
              </a:defRPr>
            </a:pPr>
            <a:r>
              <a:t>Colour similar to background have low uniqueness, due to low rarity factor.</a:t>
            </a:r>
            <a:r>
              <a:rPr spc="0"/>
              <a:t> </a:t>
            </a:r>
            <a:r>
              <a:t>Distribution is able to recover most of the colours lost in uniqueness, due to compactness of region. </a:t>
            </a:r>
          </a:p>
        </p:txBody>
      </p:sp>
      <p:sp>
        <p:nvSpPr>
          <p:cNvPr id="266" name="Arrow"/>
          <p:cNvSpPr/>
          <p:nvPr/>
        </p:nvSpPr>
        <p:spPr>
          <a:xfrm>
            <a:off x="401017" y="935858"/>
            <a:ext cx="8349136" cy="734357"/>
          </a:xfrm>
          <a:prstGeom prst="rightArrow">
            <a:avLst>
              <a:gd name="adj1" fmla="val 32000"/>
              <a:gd name="adj2" fmla="val 103359"/>
            </a:avLst>
          </a:prstGeom>
          <a:solidFill>
            <a:schemeClr val="accent3">
              <a:lumOff val="44000"/>
            </a:schemeClr>
          </a:solidFill>
          <a:ln w="25400">
            <a:solidFill>
              <a:schemeClr val="accent1"/>
            </a:solidFill>
            <a:bevel/>
          </a:ln>
        </p:spPr>
        <p:txBody>
          <a:bodyPr lIns="45719" rIns="45719"/>
          <a:lstStyle/>
          <a:p>
            <a:pPr/>
          </a:p>
        </p:txBody>
      </p:sp>
      <p:sp>
        <p:nvSpPr>
          <p:cNvPr id="267" name="TextShape 3"/>
          <p:cNvSpPr txBox="1"/>
          <p:nvPr/>
        </p:nvSpPr>
        <p:spPr>
          <a:xfrm>
            <a:off x="2719097" y="116913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268" name="TextShape 4"/>
          <p:cNvSpPr txBox="1"/>
          <p:nvPr/>
        </p:nvSpPr>
        <p:spPr>
          <a:xfrm>
            <a:off x="4884106" y="1169136"/>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269" name="TextShape 5"/>
          <p:cNvSpPr txBox="1"/>
          <p:nvPr/>
        </p:nvSpPr>
        <p:spPr>
          <a:xfrm>
            <a:off x="7049116" y="116913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270" name="TextShape 3"/>
          <p:cNvSpPr txBox="1"/>
          <p:nvPr/>
        </p:nvSpPr>
        <p:spPr>
          <a:xfrm>
            <a:off x="554087" y="116913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ORIGINAL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Precision and Recall"/>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Precision and Recall</a:t>
            </a:r>
          </a:p>
        </p:txBody>
      </p:sp>
      <p:pic>
        <p:nvPicPr>
          <p:cNvPr id="274" name="Screenshot 2019-02-13 at 3.30.29 PM.png" descr="Screenshot 2019-02-13 at 3.30.29 PM.png"/>
          <p:cNvPicPr>
            <a:picLocks noChangeAspect="1"/>
          </p:cNvPicPr>
          <p:nvPr/>
        </p:nvPicPr>
        <p:blipFill>
          <a:blip r:embed="rId2">
            <a:extLst/>
          </a:blip>
          <a:stretch>
            <a:fillRect/>
          </a:stretch>
        </p:blipFill>
        <p:spPr>
          <a:xfrm>
            <a:off x="884426" y="1701979"/>
            <a:ext cx="7210814" cy="1949931"/>
          </a:xfrm>
          <a:prstGeom prst="rect">
            <a:avLst/>
          </a:prstGeom>
          <a:ln w="12700">
            <a:miter lim="400000"/>
          </a:ln>
        </p:spPr>
      </p:pic>
      <p:sp>
        <p:nvSpPr>
          <p:cNvPr id="275" name="Rounded Rectangle"/>
          <p:cNvSpPr/>
          <p:nvPr/>
        </p:nvSpPr>
        <p:spPr>
          <a:xfrm>
            <a:off x="1067433" y="4096589"/>
            <a:ext cx="6844800" cy="1924530"/>
          </a:xfrm>
          <a:prstGeom prst="roundRect">
            <a:avLst>
              <a:gd name="adj" fmla="val 9899"/>
            </a:avLst>
          </a:prstGeom>
          <a:solidFill>
            <a:schemeClr val="accent3">
              <a:lumOff val="44000"/>
            </a:schemeClr>
          </a:solidFill>
          <a:ln w="25400">
            <a:solidFill>
              <a:schemeClr val="accent1"/>
            </a:solidFill>
            <a:bevel/>
          </a:ln>
        </p:spPr>
        <p:txBody>
          <a:bodyPr lIns="45719" rIns="45719"/>
          <a:lstStyle/>
          <a:p>
            <a:pPr/>
          </a:p>
        </p:txBody>
      </p:sp>
      <p:sp>
        <p:nvSpPr>
          <p:cNvPr id="276" name="Compare binary masks for every threshold in the range [0..255]. The resulting curves show that the algorithm consistently produces results closer to ground truth at every threshold and for any given recall rate"/>
          <p:cNvSpPr txBox="1"/>
          <p:nvPr/>
        </p:nvSpPr>
        <p:spPr>
          <a:xfrm>
            <a:off x="1486655" y="4637446"/>
            <a:ext cx="6006356" cy="12014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20000"/>
              </a:lnSpc>
              <a:spcBef>
                <a:spcPts val="700"/>
              </a:spcBef>
              <a:defRPr sz="1700">
                <a:solidFill>
                  <a:srgbClr val="090912"/>
                </a:solidFill>
                <a:latin typeface="Cochin"/>
                <a:ea typeface="Cochin"/>
                <a:cs typeface="Cochin"/>
                <a:sym typeface="Cochin"/>
              </a:defRPr>
            </a:lvl1pPr>
          </a:lstStyle>
          <a:p>
            <a:pPr/>
            <a:r>
              <a:t>Compare binary masks for every threshold in the range [0..255]. The resulting curves show that the algorithm consistently produces results closer to ground truth at every threshold and for any given recall rate</a:t>
            </a:r>
          </a:p>
        </p:txBody>
      </p:sp>
      <p:sp>
        <p:nvSpPr>
          <p:cNvPr id="277" name="METHOD 1"/>
          <p:cNvSpPr txBox="1"/>
          <p:nvPr/>
        </p:nvSpPr>
        <p:spPr>
          <a:xfrm>
            <a:off x="3794139" y="4250161"/>
            <a:ext cx="139138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Cochin"/>
                <a:ea typeface="Cochin"/>
                <a:cs typeface="Cochin"/>
                <a:sym typeface="Cochin"/>
              </a:defRPr>
            </a:lvl1pPr>
          </a:lstStyle>
          <a:p>
            <a:pPr/>
            <a:r>
              <a:t>METHOD 1</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Precision and Recall"/>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Precision and Recall</a:t>
            </a:r>
          </a:p>
        </p:txBody>
      </p:sp>
      <p:sp>
        <p:nvSpPr>
          <p:cNvPr id="281" name="Rounded Rectangle"/>
          <p:cNvSpPr/>
          <p:nvPr/>
        </p:nvSpPr>
        <p:spPr>
          <a:xfrm>
            <a:off x="1067433" y="3572701"/>
            <a:ext cx="6844800" cy="2250524"/>
          </a:xfrm>
          <a:prstGeom prst="roundRect">
            <a:avLst>
              <a:gd name="adj" fmla="val 8465"/>
            </a:avLst>
          </a:prstGeom>
          <a:solidFill>
            <a:schemeClr val="accent3">
              <a:lumOff val="44000"/>
            </a:schemeClr>
          </a:solidFill>
          <a:ln w="25400">
            <a:solidFill>
              <a:schemeClr val="accent1"/>
            </a:solidFill>
            <a:bevel/>
          </a:ln>
        </p:spPr>
        <p:txBody>
          <a:bodyPr lIns="45719" rIns="45719"/>
          <a:lstStyle/>
          <a:p>
            <a:pPr/>
          </a:p>
        </p:txBody>
      </p:sp>
      <p:sp>
        <p:nvSpPr>
          <p:cNvPr id="282" name="Use the image dependent adaptive threshold, defined as twice the mean saliency of the image. In the above equations, W and H are the width and the height of the saliency map S, respectively. In addition to precision and recall we compute their weighted harmonic mean measure or F- measure"/>
          <p:cNvSpPr txBox="1"/>
          <p:nvPr/>
        </p:nvSpPr>
        <p:spPr>
          <a:xfrm>
            <a:off x="1486655" y="4113558"/>
            <a:ext cx="6006357" cy="149443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20000"/>
              </a:lnSpc>
              <a:spcBef>
                <a:spcPts val="700"/>
              </a:spcBef>
              <a:defRPr sz="1700">
                <a:solidFill>
                  <a:srgbClr val="090912"/>
                </a:solidFill>
                <a:latin typeface="Cochin"/>
                <a:ea typeface="Cochin"/>
                <a:cs typeface="Cochin"/>
                <a:sym typeface="Cochin"/>
              </a:defRPr>
            </a:pPr>
            <a:r>
              <a:t>Use the image dependent adaptive threshold, defined as twice the mean saliency of the image. In the above equations, W and H are the width and the height of the saliency map S, respectively. In addition to precision and recall we compute their weighted harmonic mean measure or </a:t>
            </a:r>
            <a:r>
              <a:rPr i="1"/>
              <a:t>F- measure</a:t>
            </a:r>
          </a:p>
        </p:txBody>
      </p:sp>
      <p:sp>
        <p:nvSpPr>
          <p:cNvPr id="283" name="METHOD 2"/>
          <p:cNvSpPr txBox="1"/>
          <p:nvPr/>
        </p:nvSpPr>
        <p:spPr>
          <a:xfrm>
            <a:off x="3794139" y="3723635"/>
            <a:ext cx="139138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atin typeface="Cochin"/>
                <a:ea typeface="Cochin"/>
                <a:cs typeface="Cochin"/>
                <a:sym typeface="Cochin"/>
              </a:defRPr>
            </a:lvl1pPr>
          </a:lstStyle>
          <a:p>
            <a:pPr/>
            <a:r>
              <a:t>METHOD 2</a:t>
            </a:r>
          </a:p>
        </p:txBody>
      </p:sp>
      <p:pic>
        <p:nvPicPr>
          <p:cNvPr id="284" name="Screenshot 2019-02-13 at 3.25.16 PM.png" descr="Screenshot 2019-02-13 at 3.25.16 PM.png"/>
          <p:cNvPicPr>
            <a:picLocks noChangeAspect="1"/>
          </p:cNvPicPr>
          <p:nvPr/>
        </p:nvPicPr>
        <p:blipFill>
          <a:blip r:embed="rId2">
            <a:extLst/>
          </a:blip>
          <a:srcRect l="9431" t="0" r="13148" b="0"/>
          <a:stretch>
            <a:fillRect/>
          </a:stretch>
        </p:blipFill>
        <p:spPr>
          <a:xfrm>
            <a:off x="272378" y="2058500"/>
            <a:ext cx="3795263" cy="1079501"/>
          </a:xfrm>
          <a:prstGeom prst="rect">
            <a:avLst/>
          </a:prstGeom>
          <a:ln w="12700">
            <a:miter lim="400000"/>
          </a:ln>
        </p:spPr>
      </p:pic>
      <p:pic>
        <p:nvPicPr>
          <p:cNvPr id="285" name="Screenshot 2019-02-13 at 3.26.06 PM.png" descr="Screenshot 2019-02-13 at 3.26.06 PM.png"/>
          <p:cNvPicPr>
            <a:picLocks noChangeAspect="1"/>
          </p:cNvPicPr>
          <p:nvPr/>
        </p:nvPicPr>
        <p:blipFill>
          <a:blip r:embed="rId3">
            <a:extLst/>
          </a:blip>
          <a:srcRect l="12343" t="0" r="8927" b="0"/>
          <a:stretch>
            <a:fillRect/>
          </a:stretch>
        </p:blipFill>
        <p:spPr>
          <a:xfrm>
            <a:off x="4366082" y="2045800"/>
            <a:ext cx="4469388" cy="11049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60409"/>
                </a:solidFill>
              </a:defRPr>
            </a:lvl1pPr>
          </a:lstStyle>
          <a:p>
            <a:pPr>
              <a:defRPr sz="1800"/>
            </a:pPr>
            <a:fld id="{86CB4B4D-7CA3-9044-876B-883B54F8677D}" type="slidenum">
              <a:rPr sz="1400"/>
            </a:fld>
          </a:p>
        </p:txBody>
      </p:sp>
      <p:sp>
        <p:nvSpPr>
          <p:cNvPr id="60" name="Introduction…"/>
          <p:cNvSpPr txBox="1"/>
          <p:nvPr>
            <p:ph type="body" idx="1"/>
          </p:nvPr>
        </p:nvSpPr>
        <p:spPr>
          <a:xfrm>
            <a:off x="457200" y="1466228"/>
            <a:ext cx="8229600" cy="4419601"/>
          </a:xfrm>
          <a:prstGeom prst="rect">
            <a:avLst/>
          </a:prstGeom>
        </p:spPr>
        <p:txBody>
          <a:bodyPr>
            <a:normAutofit fontScale="100000" lnSpcReduction="0"/>
          </a:bodyPr>
          <a:lstStyle/>
          <a:p>
            <a:pPr marL="304800" indent="-304800" defTabSz="868680">
              <a:lnSpc>
                <a:spcPct val="120000"/>
              </a:lnSpc>
              <a:spcBef>
                <a:spcPts val="800"/>
              </a:spcBef>
              <a:buChar char="•"/>
              <a:defRPr sz="2280">
                <a:solidFill>
                  <a:srgbClr val="060409"/>
                </a:solidFill>
                <a:latin typeface="Hoefler Text"/>
                <a:ea typeface="Hoefler Text"/>
                <a:cs typeface="Hoefler Text"/>
                <a:sym typeface="Hoefler Text"/>
              </a:defRPr>
            </a:pPr>
            <a:r>
              <a:t>Introduction</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Applications of saliency estimation </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Contributions of this paper</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Detailed Approach</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Results &amp; Failures</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Extension</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Results and comparison</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Deep Learning vs Traditional computer vision methods</a:t>
            </a:r>
          </a:p>
          <a:p>
            <a:pPr defTabSz="868680">
              <a:lnSpc>
                <a:spcPct val="120000"/>
              </a:lnSpc>
              <a:spcBef>
                <a:spcPts val="800"/>
              </a:spcBef>
              <a:buChar char="•"/>
              <a:defRPr sz="2280">
                <a:solidFill>
                  <a:srgbClr val="060409"/>
                </a:solidFill>
                <a:latin typeface="Hoefler Text"/>
                <a:ea typeface="Hoefler Text"/>
                <a:cs typeface="Hoefler Text"/>
                <a:sym typeface="Hoefler Text"/>
              </a:defRPr>
            </a:pPr>
            <a:r>
              <a:t>References</a:t>
            </a:r>
          </a:p>
        </p:txBody>
      </p:sp>
      <p:sp>
        <p:nvSpPr>
          <p:cNvPr id="61" name="Contents"/>
          <p:cNvSpPr txBox="1"/>
          <p:nvPr>
            <p:ph type="title"/>
          </p:nvPr>
        </p:nvSpPr>
        <p:spPr>
          <a:xfrm>
            <a:off x="457200" y="0"/>
            <a:ext cx="8255001" cy="1270000"/>
          </a:xfrm>
          <a:prstGeom prst="rect">
            <a:avLst/>
          </a:prstGeom>
        </p:spPr>
        <p:txBody>
          <a:bodyPr>
            <a:normAutofit fontScale="100000" lnSpcReduction="0"/>
          </a:bodyPr>
          <a:lstStyle>
            <a:lvl1pPr>
              <a:defRPr>
                <a:solidFill>
                  <a:srgbClr val="060409"/>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Contents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Mean Absolute Error"/>
          <p:cNvSpPr txBox="1"/>
          <p:nvPr>
            <p:ph type="ctrTitle"/>
          </p:nvPr>
        </p:nvSpPr>
        <p:spPr>
          <a:xfrm>
            <a:off x="457200" y="0"/>
            <a:ext cx="8255000" cy="1270000"/>
          </a:xfrm>
          <a:prstGeom prst="rect">
            <a:avLst/>
          </a:prstGeom>
        </p:spPr>
        <p:txBody>
          <a:bodyPr>
            <a:normAutofit fontScale="100000" lnSpcReduction="0"/>
          </a:bodyPr>
          <a:lstStyle>
            <a:lvl1pPr>
              <a:defRPr>
                <a:solidFill>
                  <a:srgbClr val="080511"/>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Mean Absolute Error</a:t>
            </a:r>
          </a:p>
        </p:txBody>
      </p:sp>
      <p:sp>
        <p:nvSpPr>
          <p:cNvPr id="289" name="Rounded Rectangle"/>
          <p:cNvSpPr/>
          <p:nvPr/>
        </p:nvSpPr>
        <p:spPr>
          <a:xfrm>
            <a:off x="5312411" y="2303738"/>
            <a:ext cx="3306381" cy="2922428"/>
          </a:xfrm>
          <a:prstGeom prst="roundRect">
            <a:avLst>
              <a:gd name="adj" fmla="val 7967"/>
            </a:avLst>
          </a:prstGeom>
          <a:solidFill>
            <a:schemeClr val="accent3">
              <a:lumOff val="44000"/>
            </a:schemeClr>
          </a:solidFill>
          <a:ln w="25400">
            <a:solidFill>
              <a:schemeClr val="accent1"/>
            </a:solidFill>
            <a:bevel/>
          </a:ln>
        </p:spPr>
        <p:txBody>
          <a:bodyPr lIns="45719" rIns="45719"/>
          <a:lstStyle/>
          <a:p>
            <a:pPr/>
          </a:p>
        </p:txBody>
      </p:sp>
      <p:sp>
        <p:nvSpPr>
          <p:cNvPr id="290" name="Estimates the negative saliency assignments…"/>
          <p:cNvSpPr txBox="1"/>
          <p:nvPr/>
        </p:nvSpPr>
        <p:spPr>
          <a:xfrm>
            <a:off x="5450150" y="2540914"/>
            <a:ext cx="3030903" cy="2270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77083" indent="-277083" defTabSz="457200">
              <a:lnSpc>
                <a:spcPct val="120000"/>
              </a:lnSpc>
              <a:spcBef>
                <a:spcPts val="1200"/>
              </a:spcBef>
              <a:buSzPct val="100000"/>
              <a:buAutoNum type="arabicPeriod" startAt="1"/>
              <a:defRPr sz="1600">
                <a:latin typeface="Cochin"/>
                <a:ea typeface="Cochin"/>
                <a:cs typeface="Cochin"/>
                <a:sym typeface="Cochin"/>
              </a:defRPr>
            </a:pPr>
            <a:r>
              <a:t>Estimates the negative saliency assignments</a:t>
            </a:r>
          </a:p>
          <a:p>
            <a:pPr marL="277083" indent="-277083" defTabSz="457200">
              <a:lnSpc>
                <a:spcPct val="120000"/>
              </a:lnSpc>
              <a:spcBef>
                <a:spcPts val="1200"/>
              </a:spcBef>
              <a:buSzPct val="100000"/>
              <a:buAutoNum type="arabicPeriod" startAt="1"/>
              <a:defRPr sz="1600">
                <a:latin typeface="Cochin"/>
                <a:ea typeface="Cochin"/>
                <a:cs typeface="Cochin"/>
                <a:sym typeface="Cochin"/>
              </a:defRPr>
            </a:pPr>
            <a:r>
              <a:t>Number of pixels correctly marked as non-salient</a:t>
            </a:r>
          </a:p>
          <a:p>
            <a:pPr marL="277083" indent="-277083" defTabSz="457200">
              <a:lnSpc>
                <a:spcPct val="120000"/>
              </a:lnSpc>
              <a:spcBef>
                <a:spcPts val="1200"/>
              </a:spcBef>
              <a:buSzPct val="100000"/>
              <a:buAutoNum type="arabicPeriod" startAt="1"/>
              <a:defRPr sz="1600">
                <a:latin typeface="Cochin"/>
                <a:ea typeface="Cochin"/>
                <a:cs typeface="Cochin"/>
                <a:sym typeface="Cochin"/>
              </a:defRPr>
            </a:pPr>
            <a:r>
              <a:t>Mean of absolute error of saliency map, S and ground truth</a:t>
            </a:r>
          </a:p>
        </p:txBody>
      </p:sp>
      <p:pic>
        <p:nvPicPr>
          <p:cNvPr id="291" name="Screenshot 2019-02-13 at 3.37.34 PM.png" descr="Screenshot 2019-02-13 at 3.37.34 PM.png"/>
          <p:cNvPicPr>
            <a:picLocks noChangeAspect="1"/>
          </p:cNvPicPr>
          <p:nvPr/>
        </p:nvPicPr>
        <p:blipFill>
          <a:blip r:embed="rId2">
            <a:extLst/>
          </a:blip>
          <a:stretch>
            <a:fillRect/>
          </a:stretch>
        </p:blipFill>
        <p:spPr>
          <a:xfrm>
            <a:off x="295256" y="1950364"/>
            <a:ext cx="4762501" cy="35560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294" name="Dataset Used - database of human segmented natural images and its application to evaluating segmentation algorithms and measuring ecological statistics"/>
          <p:cNvSpPr txBox="1"/>
          <p:nvPr>
            <p:ph type="title"/>
          </p:nvPr>
        </p:nvSpPr>
        <p:spPr>
          <a:xfrm>
            <a:off x="275504" y="1785930"/>
            <a:ext cx="7311778" cy="4012055"/>
          </a:xfrm>
          <a:prstGeom prst="rect">
            <a:avLst/>
          </a:prstGeom>
        </p:spPr>
        <p:txBody>
          <a:bodyPr/>
          <a:lstStyle/>
          <a:p>
            <a:pPr>
              <a:defRPr>
                <a:effectLst>
                  <a:outerShdw sx="100000" sy="100000" kx="0" ky="0" algn="b" rotWithShape="0" blurRad="12700" dist="25400" dir="2700000">
                    <a:srgbClr val="000000"/>
                  </a:outerShdw>
                </a:effectLst>
              </a:defRPr>
            </a:pPr>
            <a:r>
              <a:t>Dataset Used</a:t>
            </a:r>
            <a:r>
              <a:t> - database of human segmented natural images and its application to evaluating segmentation algorithms and measuring ecological statistics</a:t>
            </a:r>
          </a:p>
        </p:txBody>
      </p:sp>
      <p:sp>
        <p:nvSpPr>
          <p:cNvPr id="295" name="Quote Bubble"/>
          <p:cNvSpPr/>
          <p:nvPr/>
        </p:nvSpPr>
        <p:spPr>
          <a:xfrm>
            <a:off x="5355329" y="504051"/>
            <a:ext cx="3531994" cy="1279270"/>
          </a:xfrm>
          <a:prstGeom prst="wedgeEllipseCallout">
            <a:avLst>
              <a:gd name="adj1" fmla="val -49712"/>
              <a:gd name="adj2" fmla="val 62707"/>
            </a:avLst>
          </a:prstGeom>
          <a:solidFill>
            <a:schemeClr val="accent3">
              <a:lumOff val="44000"/>
            </a:schemeClr>
          </a:solidFill>
          <a:ln w="25400">
            <a:solidFill>
              <a:schemeClr val="accent1"/>
            </a:solidFill>
            <a:bevel/>
          </a:ln>
        </p:spPr>
        <p:txBody>
          <a:bodyPr lIns="45719" rIns="45719"/>
          <a:lstStyle/>
          <a:p>
            <a:pPr/>
          </a:p>
        </p:txBody>
      </p:sp>
      <p:sp>
        <p:nvSpPr>
          <p:cNvPr id="296" name="https://ieeexplore.ieee.org/document/937655">
            <a:hlinkClick r:id="rId2" invalidUrl="" action="" tgtFrame="" tooltip="" history="1" highlightClick="0" endSnd="0"/>
          </p:cNvPr>
          <p:cNvSpPr txBox="1"/>
          <p:nvPr/>
        </p:nvSpPr>
        <p:spPr>
          <a:xfrm>
            <a:off x="5841450" y="715874"/>
            <a:ext cx="2823208" cy="8246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Noteworthy Light"/>
                <a:ea typeface="Noteworthy Light"/>
                <a:cs typeface="Noteworthy Light"/>
                <a:sym typeface="Noteworthy Light"/>
              </a:defRPr>
            </a:lvl1pPr>
          </a:lstStyle>
          <a:p>
            <a:pPr/>
            <a:r>
              <a:t>https://ieeexplore.ieee.org/document/937655</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299" name="EXPERIMENTATION WITH GMMs"/>
          <p:cNvSpPr txBox="1"/>
          <p:nvPr>
            <p:ph type="title"/>
          </p:nvPr>
        </p:nvSpPr>
        <p:spPr>
          <a:xfrm>
            <a:off x="916111" y="1353"/>
            <a:ext cx="7311778" cy="4012055"/>
          </a:xfrm>
          <a:prstGeom prst="rect">
            <a:avLst/>
          </a:prstGeom>
        </p:spPr>
        <p:txBody>
          <a:bodyPr/>
          <a:lstStyle>
            <a:lvl1pPr>
              <a:defRPr>
                <a:effectLst>
                  <a:outerShdw sx="100000" sy="100000" kx="0" ky="0" algn="b" rotWithShape="0" blurRad="12700" dist="25400" dir="2700000">
                    <a:srgbClr val="000000"/>
                  </a:outerShdw>
                </a:effectLst>
              </a:defRPr>
            </a:lvl1pPr>
          </a:lstStyle>
          <a:p>
            <a:pPr/>
            <a:r>
              <a:t>EXPERIMENTATION WITH GMMs</a:t>
            </a:r>
          </a:p>
        </p:txBody>
      </p:sp>
      <p:sp>
        <p:nvSpPr>
          <p:cNvPr id="300" name="Microscope"/>
          <p:cNvSpPr/>
          <p:nvPr/>
        </p:nvSpPr>
        <p:spPr>
          <a:xfrm>
            <a:off x="770474" y="2427350"/>
            <a:ext cx="2264233" cy="3243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3">
              <a:lumOff val="44000"/>
            </a:schemeClr>
          </a:solidFill>
          <a:ln w="25400">
            <a:solidFill>
              <a:schemeClr val="accent1"/>
            </a:solidFill>
            <a:bevel/>
          </a:ln>
        </p:spPr>
        <p:txBody>
          <a:bodyPr lIns="45719" rIns="45719"/>
          <a:lstStyle/>
          <a:p>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8070E"/>
                </a:solidFill>
              </a:defRPr>
            </a:lvl1pPr>
          </a:lstStyle>
          <a:p>
            <a:pPr/>
            <a:fld id="{86CB4B4D-7CA3-9044-876B-883B54F8677D}" type="slidenum"/>
          </a:p>
        </p:txBody>
      </p:sp>
      <p:sp>
        <p:nvSpPr>
          <p:cNvPr id="303" name="Kyu Bhai ?"/>
          <p:cNvSpPr txBox="1"/>
          <p:nvPr>
            <p:ph type="ctrTitle"/>
          </p:nvPr>
        </p:nvSpPr>
        <p:spPr>
          <a:xfrm>
            <a:off x="457200" y="0"/>
            <a:ext cx="8255000" cy="1270000"/>
          </a:xfrm>
          <a:prstGeom prst="rect">
            <a:avLst/>
          </a:prstGeom>
        </p:spPr>
        <p:txBody>
          <a:bodyPr>
            <a:normAutofit fontScale="100000" lnSpcReduction="0"/>
          </a:bodyPr>
          <a:lstStyle>
            <a:lvl1pPr>
              <a:defRPr>
                <a:effectLst>
                  <a:outerShdw sx="100000" sy="100000" kx="0" ky="0" algn="b" rotWithShape="0" blurRad="12700" dist="25400" dir="2700000">
                    <a:srgbClr val="000000"/>
                  </a:outerShdw>
                </a:effectLst>
              </a:defRPr>
            </a:lvl1pPr>
          </a:lstStyle>
          <a:p>
            <a:pPr/>
            <a:r>
              <a:t>Kyu Bhai ?</a:t>
            </a:r>
          </a:p>
        </p:txBody>
      </p:sp>
      <p:pic>
        <p:nvPicPr>
          <p:cNvPr id="304" name="image3.png" descr="image3.png"/>
          <p:cNvPicPr>
            <a:picLocks noChangeAspect="1"/>
          </p:cNvPicPr>
          <p:nvPr/>
        </p:nvPicPr>
        <p:blipFill>
          <a:blip r:embed="rId2">
            <a:extLst/>
          </a:blip>
          <a:stretch>
            <a:fillRect/>
          </a:stretch>
        </p:blipFill>
        <p:spPr>
          <a:xfrm>
            <a:off x="898894" y="1919939"/>
            <a:ext cx="3859201" cy="1296361"/>
          </a:xfrm>
          <a:prstGeom prst="rect">
            <a:avLst/>
          </a:prstGeom>
          <a:ln w="12700">
            <a:miter lim="400000"/>
          </a:ln>
        </p:spPr>
      </p:pic>
      <p:sp>
        <p:nvSpPr>
          <p:cNvPr id="305" name="Rounded Rectangle"/>
          <p:cNvSpPr/>
          <p:nvPr/>
        </p:nvSpPr>
        <p:spPr>
          <a:xfrm>
            <a:off x="561761" y="3695159"/>
            <a:ext cx="7499940" cy="2674111"/>
          </a:xfrm>
          <a:prstGeom prst="roundRect">
            <a:avLst>
              <a:gd name="adj" fmla="val 7557"/>
            </a:avLst>
          </a:prstGeom>
          <a:solidFill>
            <a:schemeClr val="accent3">
              <a:lumOff val="44000"/>
            </a:schemeClr>
          </a:solidFill>
          <a:ln w="25400">
            <a:solidFill>
              <a:schemeClr val="accent1"/>
            </a:solidFill>
            <a:bevel/>
          </a:ln>
        </p:spPr>
        <p:txBody>
          <a:bodyPr lIns="45719" rIns="45719"/>
          <a:lstStyle/>
          <a:p>
            <a:pPr/>
          </a:p>
        </p:txBody>
      </p:sp>
      <p:pic>
        <p:nvPicPr>
          <p:cNvPr id="306" name="image4.png" descr="image4.png"/>
          <p:cNvPicPr>
            <a:picLocks noChangeAspect="1"/>
          </p:cNvPicPr>
          <p:nvPr/>
        </p:nvPicPr>
        <p:blipFill>
          <a:blip r:embed="rId3">
            <a:extLst/>
          </a:blip>
          <a:stretch>
            <a:fillRect/>
          </a:stretch>
        </p:blipFill>
        <p:spPr>
          <a:xfrm>
            <a:off x="5885067" y="1616459"/>
            <a:ext cx="1941481" cy="1903321"/>
          </a:xfrm>
          <a:prstGeom prst="rect">
            <a:avLst/>
          </a:prstGeom>
          <a:ln w="12700">
            <a:miter lim="400000"/>
          </a:ln>
        </p:spPr>
      </p:pic>
      <p:sp>
        <p:nvSpPr>
          <p:cNvPr id="307" name="K - MEANS LIMITATIONS:…"/>
          <p:cNvSpPr txBox="1"/>
          <p:nvPr/>
        </p:nvSpPr>
        <p:spPr>
          <a:xfrm>
            <a:off x="1050660" y="3866238"/>
            <a:ext cx="6522141" cy="204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a:defRPr b="1" spc="-1" sz="1700">
                <a:uFill>
                  <a:solidFill>
                    <a:schemeClr val="accent3">
                      <a:lumOff val="44000"/>
                    </a:schemeClr>
                  </a:solidFill>
                </a:uFill>
                <a:latin typeface="Cochin"/>
                <a:ea typeface="Cochin"/>
                <a:cs typeface="Cochin"/>
                <a:sym typeface="Cochin"/>
              </a:defRPr>
            </a:pPr>
            <a:r>
              <a:t>K - MEANS LIMITATIONS</a:t>
            </a:r>
            <a:r>
              <a:rPr spc="0"/>
              <a:t>:</a:t>
            </a:r>
          </a:p>
          <a:p>
            <a:pPr algn="just">
              <a:defRPr spc="-1" sz="1700">
                <a:uFill>
                  <a:solidFill>
                    <a:schemeClr val="accent3">
                      <a:lumOff val="44000"/>
                    </a:schemeClr>
                  </a:solidFill>
                </a:uFill>
                <a:latin typeface="Cochin"/>
                <a:ea typeface="Cochin"/>
                <a:cs typeface="Cochin"/>
                <a:sym typeface="Cochin"/>
              </a:defRPr>
            </a:pPr>
            <a:r>
              <a:t>1.Point totally belongs to cluster or not, hard labelling.</a:t>
            </a:r>
            <a:endParaRPr spc="0"/>
          </a:p>
          <a:p>
            <a:pPr algn="just">
              <a:defRPr spc="-1" sz="1700">
                <a:uFill>
                  <a:solidFill>
                    <a:schemeClr val="accent3">
                      <a:lumOff val="44000"/>
                    </a:schemeClr>
                  </a:solidFill>
                </a:uFill>
                <a:latin typeface="Cochin"/>
                <a:ea typeface="Cochin"/>
                <a:cs typeface="Cochin"/>
                <a:sym typeface="Cochin"/>
              </a:defRPr>
            </a:pPr>
            <a:r>
              <a:t>2. Fails when clusters are unequal size.</a:t>
            </a:r>
            <a:endParaRPr spc="0"/>
          </a:p>
          <a:p>
            <a:pPr algn="just">
              <a:defRPr spc="-1" sz="1700">
                <a:uFill>
                  <a:solidFill>
                    <a:schemeClr val="accent3">
                      <a:lumOff val="44000"/>
                    </a:schemeClr>
                  </a:solidFill>
                </a:uFill>
                <a:latin typeface="Cochin"/>
                <a:ea typeface="Cochin"/>
                <a:cs typeface="Cochin"/>
                <a:sym typeface="Cochin"/>
              </a:defRPr>
            </a:pPr>
            <a:r>
              <a:t>3. Overlapping clusters.</a:t>
            </a:r>
            <a:endParaRPr spc="0"/>
          </a:p>
          <a:p>
            <a:pPr algn="just">
              <a:defRPr spc="0" sz="1700">
                <a:uFill>
                  <a:solidFill>
                    <a:schemeClr val="accent3">
                      <a:lumOff val="44000"/>
                    </a:schemeClr>
                  </a:solidFill>
                </a:uFill>
                <a:latin typeface="Cochin"/>
                <a:ea typeface="Cochin"/>
                <a:cs typeface="Cochin"/>
                <a:sym typeface="Cochin"/>
              </a:defRPr>
            </a:pPr>
          </a:p>
          <a:p>
            <a:pPr algn="just">
              <a:defRPr b="1" spc="-1" sz="1700">
                <a:uFill>
                  <a:solidFill>
                    <a:schemeClr val="accent3">
                      <a:lumOff val="44000"/>
                    </a:schemeClr>
                  </a:solidFill>
                </a:uFill>
                <a:latin typeface="Cochin"/>
                <a:ea typeface="Cochin"/>
                <a:cs typeface="Cochin"/>
                <a:sym typeface="Cochin"/>
              </a:defRPr>
            </a:pPr>
            <a:r>
              <a:t>GAUSSIAN MIXTURE MODELS:</a:t>
            </a:r>
            <a:endParaRPr spc="0"/>
          </a:p>
          <a:p>
            <a:pPr algn="just">
              <a:defRPr spc="-1" sz="1700">
                <a:uFill>
                  <a:solidFill>
                    <a:schemeClr val="accent3">
                      <a:lumOff val="44000"/>
                    </a:schemeClr>
                  </a:solidFill>
                </a:uFill>
                <a:latin typeface="Cochin"/>
                <a:ea typeface="Cochin"/>
                <a:cs typeface="Cochin"/>
                <a:sym typeface="Cochin"/>
              </a:defRPr>
            </a:pPr>
            <a:r>
              <a:t>1. Works on overlapping, unequal size data.</a:t>
            </a:r>
            <a:endParaRPr spc="0"/>
          </a:p>
          <a:p>
            <a:pPr algn="just">
              <a:defRPr spc="-1" sz="1700">
                <a:uFill>
                  <a:solidFill>
                    <a:schemeClr val="accent3">
                      <a:lumOff val="44000"/>
                    </a:schemeClr>
                  </a:solidFill>
                </a:uFill>
                <a:latin typeface="Cochin"/>
                <a:ea typeface="Cochin"/>
                <a:cs typeface="Cochin"/>
                <a:sym typeface="Cochin"/>
              </a:defRPr>
            </a:pPr>
            <a:r>
              <a:t>2. Feature vectors experimented on RGB, RGBXY and LABXY space.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310" name="SLIC vs GMM - 1 Distinction from Background"/>
          <p:cNvSpPr txBox="1"/>
          <p:nvPr>
            <p:ph type="title"/>
          </p:nvPr>
        </p:nvSpPr>
        <p:spPr>
          <a:xfrm>
            <a:off x="457200" y="0"/>
            <a:ext cx="8255000" cy="1270000"/>
          </a:xfrm>
          <a:prstGeom prst="rect">
            <a:avLst/>
          </a:prstGeom>
        </p:spPr>
        <p:txBody>
          <a:bodyPr>
            <a:normAutofit fontScale="100000" lnSpcReduction="0"/>
          </a:bodyPr>
          <a:lstStyle>
            <a:lvl1pPr>
              <a:defRPr sz="2500">
                <a:effectLst>
                  <a:outerShdw sx="100000" sy="100000" kx="0" ky="0" algn="b" rotWithShape="0" blurRad="12700" dist="25400" dir="2700000">
                    <a:srgbClr val="000000"/>
                  </a:outerShdw>
                </a:effectLst>
              </a:defRPr>
            </a:lvl1pPr>
          </a:lstStyle>
          <a:p>
            <a:pPr/>
            <a:r>
              <a:t>SLIC vs GMM - 1 Distinction from Background</a:t>
            </a:r>
          </a:p>
        </p:txBody>
      </p:sp>
      <p:pic>
        <p:nvPicPr>
          <p:cNvPr id="311" name="image3.png" descr="image3.png"/>
          <p:cNvPicPr>
            <a:picLocks noChangeAspect="0"/>
          </p:cNvPicPr>
          <p:nvPr/>
        </p:nvPicPr>
        <p:blipFill>
          <a:blip r:embed="rId2">
            <a:extLst/>
          </a:blip>
          <a:stretch>
            <a:fillRect/>
          </a:stretch>
        </p:blipFill>
        <p:spPr>
          <a:xfrm>
            <a:off x="811148" y="1204272"/>
            <a:ext cx="1524001" cy="2286001"/>
          </a:xfrm>
          <a:prstGeom prst="rect">
            <a:avLst/>
          </a:prstGeom>
          <a:ln w="12700">
            <a:miter lim="400000"/>
          </a:ln>
        </p:spPr>
      </p:pic>
      <p:pic>
        <p:nvPicPr>
          <p:cNvPr id="312" name="image4.png" descr="image4.png"/>
          <p:cNvPicPr>
            <a:picLocks noChangeAspect="0"/>
          </p:cNvPicPr>
          <p:nvPr/>
        </p:nvPicPr>
        <p:blipFill>
          <a:blip r:embed="rId3">
            <a:extLst/>
          </a:blip>
          <a:stretch>
            <a:fillRect/>
          </a:stretch>
        </p:blipFill>
        <p:spPr>
          <a:xfrm>
            <a:off x="6538208" y="1185899"/>
            <a:ext cx="1524001" cy="2286001"/>
          </a:xfrm>
          <a:prstGeom prst="rect">
            <a:avLst/>
          </a:prstGeom>
          <a:ln w="12700">
            <a:miter lim="400000"/>
          </a:ln>
        </p:spPr>
      </p:pic>
      <p:pic>
        <p:nvPicPr>
          <p:cNvPr id="313" name="image5.png" descr="image5.png"/>
          <p:cNvPicPr>
            <a:picLocks noChangeAspect="0"/>
          </p:cNvPicPr>
          <p:nvPr/>
        </p:nvPicPr>
        <p:blipFill>
          <a:blip r:embed="rId4">
            <a:extLst/>
          </a:blip>
          <a:stretch>
            <a:fillRect/>
          </a:stretch>
        </p:blipFill>
        <p:spPr>
          <a:xfrm>
            <a:off x="2725553" y="1204272"/>
            <a:ext cx="1524001" cy="2286001"/>
          </a:xfrm>
          <a:prstGeom prst="rect">
            <a:avLst/>
          </a:prstGeom>
          <a:ln w="12700">
            <a:miter lim="400000"/>
          </a:ln>
        </p:spPr>
      </p:pic>
      <p:pic>
        <p:nvPicPr>
          <p:cNvPr id="314" name="image6.png" descr="image6.png"/>
          <p:cNvPicPr>
            <a:picLocks noChangeAspect="0"/>
          </p:cNvPicPr>
          <p:nvPr/>
        </p:nvPicPr>
        <p:blipFill>
          <a:blip r:embed="rId5">
            <a:extLst/>
          </a:blip>
          <a:stretch>
            <a:fillRect/>
          </a:stretch>
        </p:blipFill>
        <p:spPr>
          <a:xfrm>
            <a:off x="811148" y="4237959"/>
            <a:ext cx="1524001" cy="2286001"/>
          </a:xfrm>
          <a:prstGeom prst="rect">
            <a:avLst/>
          </a:prstGeom>
          <a:ln w="12700">
            <a:miter lim="400000"/>
          </a:ln>
        </p:spPr>
      </p:pic>
      <p:pic>
        <p:nvPicPr>
          <p:cNvPr id="315" name="image7.png" descr="image7.png"/>
          <p:cNvPicPr>
            <a:picLocks noChangeAspect="0"/>
          </p:cNvPicPr>
          <p:nvPr/>
        </p:nvPicPr>
        <p:blipFill>
          <a:blip r:embed="rId6">
            <a:extLst/>
          </a:blip>
          <a:stretch>
            <a:fillRect/>
          </a:stretch>
        </p:blipFill>
        <p:spPr>
          <a:xfrm>
            <a:off x="6528038" y="4237959"/>
            <a:ext cx="1524001" cy="2286001"/>
          </a:xfrm>
          <a:prstGeom prst="rect">
            <a:avLst/>
          </a:prstGeom>
          <a:ln w="12700">
            <a:miter lim="400000"/>
          </a:ln>
        </p:spPr>
      </p:pic>
      <p:pic>
        <p:nvPicPr>
          <p:cNvPr id="316" name="image8.png" descr="image8.png"/>
          <p:cNvPicPr>
            <a:picLocks noChangeAspect="0"/>
          </p:cNvPicPr>
          <p:nvPr/>
        </p:nvPicPr>
        <p:blipFill>
          <a:blip r:embed="rId7">
            <a:extLst/>
          </a:blip>
          <a:stretch>
            <a:fillRect/>
          </a:stretch>
        </p:blipFill>
        <p:spPr>
          <a:xfrm>
            <a:off x="2720468" y="4237959"/>
            <a:ext cx="1524001" cy="2286001"/>
          </a:xfrm>
          <a:prstGeom prst="rect">
            <a:avLst/>
          </a:prstGeom>
          <a:ln w="12700">
            <a:miter lim="400000"/>
          </a:ln>
        </p:spPr>
      </p:pic>
      <p:sp>
        <p:nvSpPr>
          <p:cNvPr id="317" name="TextShape 2"/>
          <p:cNvSpPr txBox="1"/>
          <p:nvPr/>
        </p:nvSpPr>
        <p:spPr>
          <a:xfrm>
            <a:off x="1079999" y="7200000"/>
            <a:ext cx="1152002" cy="3902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GMM SUPERPIXELS</a:t>
            </a:r>
          </a:p>
        </p:txBody>
      </p:sp>
      <p:sp>
        <p:nvSpPr>
          <p:cNvPr id="318" name="TextShape 3"/>
          <p:cNvSpPr txBox="1"/>
          <p:nvPr/>
        </p:nvSpPr>
        <p:spPr>
          <a:xfrm>
            <a:off x="8207999" y="7056000"/>
            <a:ext cx="1152001" cy="3902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FINAL SALIENCY</a:t>
            </a:r>
          </a:p>
        </p:txBody>
      </p:sp>
      <p:sp>
        <p:nvSpPr>
          <p:cNvPr id="319" name="TextShape 4"/>
          <p:cNvSpPr txBox="1"/>
          <p:nvPr/>
        </p:nvSpPr>
        <p:spPr>
          <a:xfrm>
            <a:off x="3239999" y="7272000"/>
            <a:ext cx="1152001" cy="2378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UNIQUENESS  </a:t>
            </a:r>
          </a:p>
        </p:txBody>
      </p:sp>
      <p:pic>
        <p:nvPicPr>
          <p:cNvPr id="320" name="image9.png" descr="image9.png"/>
          <p:cNvPicPr>
            <a:picLocks noChangeAspect="0"/>
          </p:cNvPicPr>
          <p:nvPr/>
        </p:nvPicPr>
        <p:blipFill>
          <a:blip r:embed="rId8">
            <a:extLst/>
          </a:blip>
          <a:stretch>
            <a:fillRect/>
          </a:stretch>
        </p:blipFill>
        <p:spPr>
          <a:xfrm>
            <a:off x="4629338" y="1185899"/>
            <a:ext cx="1524001" cy="2286001"/>
          </a:xfrm>
          <a:prstGeom prst="rect">
            <a:avLst/>
          </a:prstGeom>
          <a:ln w="12700">
            <a:miter lim="400000"/>
          </a:ln>
        </p:spPr>
      </p:pic>
      <p:pic>
        <p:nvPicPr>
          <p:cNvPr id="321" name="image10.png" descr="image10.png"/>
          <p:cNvPicPr>
            <a:picLocks noChangeAspect="0"/>
          </p:cNvPicPr>
          <p:nvPr/>
        </p:nvPicPr>
        <p:blipFill>
          <a:blip r:embed="rId9">
            <a:extLst/>
          </a:blip>
          <a:stretch>
            <a:fillRect/>
          </a:stretch>
        </p:blipFill>
        <p:spPr>
          <a:xfrm>
            <a:off x="4622408" y="4237959"/>
            <a:ext cx="1524001" cy="2286001"/>
          </a:xfrm>
          <a:prstGeom prst="rect">
            <a:avLst/>
          </a:prstGeom>
          <a:ln w="12700">
            <a:miter lim="400000"/>
          </a:ln>
        </p:spPr>
      </p:pic>
      <p:sp>
        <p:nvSpPr>
          <p:cNvPr id="322" name="TextShape 9"/>
          <p:cNvSpPr txBox="1"/>
          <p:nvPr/>
        </p:nvSpPr>
        <p:spPr>
          <a:xfrm>
            <a:off x="5543999" y="7150320"/>
            <a:ext cx="1368001" cy="2378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DISTRIBUTION</a:t>
            </a:r>
          </a:p>
        </p:txBody>
      </p:sp>
      <p:sp>
        <p:nvSpPr>
          <p:cNvPr id="323" name="Arrow"/>
          <p:cNvSpPr/>
          <p:nvPr/>
        </p:nvSpPr>
        <p:spPr>
          <a:xfrm>
            <a:off x="708157" y="3558529"/>
            <a:ext cx="7488252" cy="596316"/>
          </a:xfrm>
          <a:prstGeom prst="rightArrow">
            <a:avLst>
              <a:gd name="adj1" fmla="val 32000"/>
              <a:gd name="adj2" fmla="val 124504"/>
            </a:avLst>
          </a:prstGeom>
          <a:solidFill>
            <a:schemeClr val="accent3">
              <a:lumOff val="44000"/>
            </a:schemeClr>
          </a:solidFill>
          <a:ln w="25400">
            <a:solidFill>
              <a:schemeClr val="accent1"/>
            </a:solidFill>
            <a:bevel/>
          </a:ln>
        </p:spPr>
        <p:txBody>
          <a:bodyPr lIns="45719" rIns="45719"/>
          <a:lstStyle/>
          <a:p>
            <a:pPr/>
          </a:p>
        </p:txBody>
      </p:sp>
      <p:sp>
        <p:nvSpPr>
          <p:cNvPr id="324" name="TextShape 3"/>
          <p:cNvSpPr txBox="1"/>
          <p:nvPr/>
        </p:nvSpPr>
        <p:spPr>
          <a:xfrm>
            <a:off x="2726468" y="372278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325" name="TextShape 4"/>
          <p:cNvSpPr txBox="1"/>
          <p:nvPr/>
        </p:nvSpPr>
        <p:spPr>
          <a:xfrm>
            <a:off x="4635338" y="3714679"/>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326" name="TextShape 5"/>
          <p:cNvSpPr txBox="1"/>
          <p:nvPr/>
        </p:nvSpPr>
        <p:spPr>
          <a:xfrm>
            <a:off x="6544208" y="3722786"/>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327" name="TextShape 3"/>
          <p:cNvSpPr txBox="1"/>
          <p:nvPr/>
        </p:nvSpPr>
        <p:spPr>
          <a:xfrm>
            <a:off x="308173" y="372278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SLIC</a:t>
            </a:r>
          </a:p>
        </p:txBody>
      </p:sp>
      <p:sp>
        <p:nvSpPr>
          <p:cNvPr id="328" name="TextShape 3"/>
          <p:cNvSpPr txBox="1"/>
          <p:nvPr/>
        </p:nvSpPr>
        <p:spPr>
          <a:xfrm>
            <a:off x="1343673" y="3722786"/>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GMM</a:t>
            </a:r>
          </a:p>
        </p:txBody>
      </p:sp>
      <p:sp>
        <p:nvSpPr>
          <p:cNvPr id="329" name="Line"/>
          <p:cNvSpPr/>
          <p:nvPr/>
        </p:nvSpPr>
        <p:spPr>
          <a:xfrm flipH="1">
            <a:off x="1869505" y="3949919"/>
            <a:ext cx="250981" cy="25098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330" name="Line"/>
          <p:cNvSpPr/>
          <p:nvPr/>
        </p:nvSpPr>
        <p:spPr>
          <a:xfrm flipV="1">
            <a:off x="1111310" y="3522155"/>
            <a:ext cx="225930" cy="225930"/>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333" name="SLIC vs GMM - 2 Internal Structure"/>
          <p:cNvSpPr txBox="1"/>
          <p:nvPr>
            <p:ph type="title"/>
          </p:nvPr>
        </p:nvSpPr>
        <p:spPr>
          <a:xfrm>
            <a:off x="457200" y="0"/>
            <a:ext cx="8255000" cy="1270000"/>
          </a:xfrm>
          <a:prstGeom prst="rect">
            <a:avLst/>
          </a:prstGeom>
        </p:spPr>
        <p:txBody>
          <a:bodyPr>
            <a:normAutofit fontScale="100000" lnSpcReduction="0"/>
          </a:bodyPr>
          <a:lstStyle>
            <a:lvl1pPr>
              <a:defRPr sz="2500">
                <a:effectLst>
                  <a:outerShdw sx="100000" sy="100000" kx="0" ky="0" algn="b" rotWithShape="0" blurRad="12700" dist="25400" dir="2700000">
                    <a:srgbClr val="000000"/>
                  </a:outerShdw>
                </a:effectLst>
              </a:defRPr>
            </a:lvl1pPr>
          </a:lstStyle>
          <a:p>
            <a:pPr/>
            <a:r>
              <a:t>SLIC vs GMM - 2 Internal Structure </a:t>
            </a:r>
          </a:p>
        </p:txBody>
      </p:sp>
      <p:sp>
        <p:nvSpPr>
          <p:cNvPr id="334" name="TextShape 2"/>
          <p:cNvSpPr txBox="1"/>
          <p:nvPr/>
        </p:nvSpPr>
        <p:spPr>
          <a:xfrm>
            <a:off x="1079999" y="7200000"/>
            <a:ext cx="1152002" cy="3902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GMM SUPERPIXELS</a:t>
            </a:r>
          </a:p>
        </p:txBody>
      </p:sp>
      <p:sp>
        <p:nvSpPr>
          <p:cNvPr id="335" name="TextShape 3"/>
          <p:cNvSpPr txBox="1"/>
          <p:nvPr/>
        </p:nvSpPr>
        <p:spPr>
          <a:xfrm>
            <a:off x="8207999" y="7056000"/>
            <a:ext cx="1152001" cy="3902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FINAL SALIENCY</a:t>
            </a:r>
          </a:p>
        </p:txBody>
      </p:sp>
      <p:sp>
        <p:nvSpPr>
          <p:cNvPr id="336" name="TextShape 4"/>
          <p:cNvSpPr txBox="1"/>
          <p:nvPr/>
        </p:nvSpPr>
        <p:spPr>
          <a:xfrm>
            <a:off x="3239999" y="7272000"/>
            <a:ext cx="1152001" cy="2378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UNIQUENESS  </a:t>
            </a:r>
          </a:p>
        </p:txBody>
      </p:sp>
      <p:sp>
        <p:nvSpPr>
          <p:cNvPr id="337" name="TextShape 9"/>
          <p:cNvSpPr txBox="1"/>
          <p:nvPr/>
        </p:nvSpPr>
        <p:spPr>
          <a:xfrm>
            <a:off x="5543999" y="7150320"/>
            <a:ext cx="1368001" cy="2378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DISTRIBUTION</a:t>
            </a:r>
          </a:p>
        </p:txBody>
      </p:sp>
      <p:sp>
        <p:nvSpPr>
          <p:cNvPr id="338" name="Arrow"/>
          <p:cNvSpPr/>
          <p:nvPr/>
        </p:nvSpPr>
        <p:spPr>
          <a:xfrm>
            <a:off x="314154" y="3558529"/>
            <a:ext cx="8412723" cy="596315"/>
          </a:xfrm>
          <a:prstGeom prst="rightArrow">
            <a:avLst>
              <a:gd name="adj1" fmla="val 32000"/>
              <a:gd name="adj2" fmla="val 124504"/>
            </a:avLst>
          </a:prstGeom>
          <a:solidFill>
            <a:schemeClr val="accent3">
              <a:lumOff val="44000"/>
            </a:schemeClr>
          </a:solidFill>
          <a:ln w="25400">
            <a:solidFill>
              <a:schemeClr val="accent1"/>
            </a:solidFill>
            <a:bevel/>
          </a:ln>
        </p:spPr>
        <p:txBody>
          <a:bodyPr lIns="45719" rIns="45719"/>
          <a:lstStyle/>
          <a:p>
            <a:pPr/>
          </a:p>
        </p:txBody>
      </p:sp>
      <p:sp>
        <p:nvSpPr>
          <p:cNvPr id="339" name="TextShape 3"/>
          <p:cNvSpPr txBox="1"/>
          <p:nvPr/>
        </p:nvSpPr>
        <p:spPr>
          <a:xfrm>
            <a:off x="2526205" y="3722787"/>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340" name="TextShape 4"/>
          <p:cNvSpPr txBox="1"/>
          <p:nvPr/>
        </p:nvSpPr>
        <p:spPr>
          <a:xfrm>
            <a:off x="4744238" y="3714679"/>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341" name="TextShape 5"/>
          <p:cNvSpPr txBox="1"/>
          <p:nvPr/>
        </p:nvSpPr>
        <p:spPr>
          <a:xfrm>
            <a:off x="6863999" y="3722787"/>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342" name="TextShape 3"/>
          <p:cNvSpPr txBox="1"/>
          <p:nvPr/>
        </p:nvSpPr>
        <p:spPr>
          <a:xfrm>
            <a:off x="-39235"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SLIC</a:t>
            </a:r>
          </a:p>
        </p:txBody>
      </p:sp>
      <p:sp>
        <p:nvSpPr>
          <p:cNvPr id="343" name="TextShape 3"/>
          <p:cNvSpPr txBox="1"/>
          <p:nvPr/>
        </p:nvSpPr>
        <p:spPr>
          <a:xfrm>
            <a:off x="1343673" y="3722787"/>
            <a:ext cx="1512002"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GMM</a:t>
            </a:r>
          </a:p>
        </p:txBody>
      </p:sp>
      <p:sp>
        <p:nvSpPr>
          <p:cNvPr id="344" name="Line"/>
          <p:cNvSpPr/>
          <p:nvPr/>
        </p:nvSpPr>
        <p:spPr>
          <a:xfrm flipH="1">
            <a:off x="1755424" y="4089160"/>
            <a:ext cx="250982" cy="250981"/>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345" name="Line"/>
          <p:cNvSpPr/>
          <p:nvPr/>
        </p:nvSpPr>
        <p:spPr>
          <a:xfrm flipV="1">
            <a:off x="733967" y="3373340"/>
            <a:ext cx="225930" cy="225930"/>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346" name="image11.png" descr="image11.png"/>
          <p:cNvPicPr>
            <a:picLocks noChangeAspect="0"/>
          </p:cNvPicPr>
          <p:nvPr/>
        </p:nvPicPr>
        <p:blipFill>
          <a:blip r:embed="rId2">
            <a:extLst/>
          </a:blip>
          <a:stretch>
            <a:fillRect/>
          </a:stretch>
        </p:blipFill>
        <p:spPr>
          <a:xfrm>
            <a:off x="338380" y="1733983"/>
            <a:ext cx="1908201" cy="1524821"/>
          </a:xfrm>
          <a:prstGeom prst="rect">
            <a:avLst/>
          </a:prstGeom>
          <a:ln w="12700">
            <a:miter lim="400000"/>
          </a:ln>
        </p:spPr>
      </p:pic>
      <p:pic>
        <p:nvPicPr>
          <p:cNvPr id="347" name="image12.png" descr="image12.png"/>
          <p:cNvPicPr>
            <a:picLocks noChangeAspect="0"/>
          </p:cNvPicPr>
          <p:nvPr/>
        </p:nvPicPr>
        <p:blipFill>
          <a:blip r:embed="rId3">
            <a:extLst/>
          </a:blip>
          <a:stretch>
            <a:fillRect/>
          </a:stretch>
        </p:blipFill>
        <p:spPr>
          <a:xfrm>
            <a:off x="6650018" y="1733983"/>
            <a:ext cx="1908201" cy="1524821"/>
          </a:xfrm>
          <a:prstGeom prst="rect">
            <a:avLst/>
          </a:prstGeom>
          <a:ln w="12700">
            <a:miter lim="400000"/>
          </a:ln>
        </p:spPr>
      </p:pic>
      <p:pic>
        <p:nvPicPr>
          <p:cNvPr id="348" name="4buniqueness.png" descr="4buniqueness.png"/>
          <p:cNvPicPr>
            <a:picLocks noChangeAspect="0"/>
          </p:cNvPicPr>
          <p:nvPr/>
        </p:nvPicPr>
        <p:blipFill>
          <a:blip r:embed="rId4">
            <a:extLst/>
          </a:blip>
          <a:stretch>
            <a:fillRect/>
          </a:stretch>
        </p:blipFill>
        <p:spPr>
          <a:xfrm>
            <a:off x="2442259" y="1733983"/>
            <a:ext cx="1908201" cy="1524821"/>
          </a:xfrm>
          <a:prstGeom prst="rect">
            <a:avLst/>
          </a:prstGeom>
          <a:ln w="12700">
            <a:miter lim="400000"/>
          </a:ln>
        </p:spPr>
      </p:pic>
      <p:pic>
        <p:nvPicPr>
          <p:cNvPr id="349" name="image17.png" descr="image17.png"/>
          <p:cNvPicPr>
            <a:picLocks noChangeAspect="0"/>
          </p:cNvPicPr>
          <p:nvPr/>
        </p:nvPicPr>
        <p:blipFill>
          <a:blip r:embed="rId5">
            <a:extLst/>
          </a:blip>
          <a:stretch>
            <a:fillRect/>
          </a:stretch>
        </p:blipFill>
        <p:spPr>
          <a:xfrm>
            <a:off x="4546138" y="1733983"/>
            <a:ext cx="1908201" cy="1524821"/>
          </a:xfrm>
          <a:prstGeom prst="rect">
            <a:avLst/>
          </a:prstGeom>
          <a:ln w="12700">
            <a:miter lim="400000"/>
          </a:ln>
        </p:spPr>
      </p:pic>
      <p:pic>
        <p:nvPicPr>
          <p:cNvPr id="350" name="image14.png" descr="image14.png"/>
          <p:cNvPicPr>
            <a:picLocks noChangeAspect="0"/>
          </p:cNvPicPr>
          <p:nvPr/>
        </p:nvPicPr>
        <p:blipFill>
          <a:blip r:embed="rId6">
            <a:extLst/>
          </a:blip>
          <a:stretch>
            <a:fillRect/>
          </a:stretch>
        </p:blipFill>
        <p:spPr>
          <a:xfrm>
            <a:off x="2427977" y="4454570"/>
            <a:ext cx="1905001" cy="1524001"/>
          </a:xfrm>
          <a:prstGeom prst="rect">
            <a:avLst/>
          </a:prstGeom>
          <a:ln w="12700">
            <a:miter lim="400000"/>
          </a:ln>
        </p:spPr>
      </p:pic>
      <p:pic>
        <p:nvPicPr>
          <p:cNvPr id="351" name="image15.png" descr="image15.png"/>
          <p:cNvPicPr>
            <a:picLocks noChangeAspect="0"/>
          </p:cNvPicPr>
          <p:nvPr/>
        </p:nvPicPr>
        <p:blipFill>
          <a:blip r:embed="rId7">
            <a:extLst/>
          </a:blip>
          <a:stretch>
            <a:fillRect/>
          </a:stretch>
        </p:blipFill>
        <p:spPr>
          <a:xfrm>
            <a:off x="6667499" y="4454570"/>
            <a:ext cx="1905001" cy="1524001"/>
          </a:xfrm>
          <a:prstGeom prst="rect">
            <a:avLst/>
          </a:prstGeom>
          <a:ln w="12700">
            <a:miter lim="400000"/>
          </a:ln>
        </p:spPr>
      </p:pic>
      <p:pic>
        <p:nvPicPr>
          <p:cNvPr id="352" name="image16.png" descr="image16.png"/>
          <p:cNvPicPr>
            <a:picLocks noChangeAspect="0"/>
          </p:cNvPicPr>
          <p:nvPr/>
        </p:nvPicPr>
        <p:blipFill>
          <a:blip r:embed="rId8">
            <a:extLst/>
          </a:blip>
          <a:stretch>
            <a:fillRect/>
          </a:stretch>
        </p:blipFill>
        <p:spPr>
          <a:xfrm>
            <a:off x="339980" y="4454570"/>
            <a:ext cx="1905001" cy="1524001"/>
          </a:xfrm>
          <a:prstGeom prst="rect">
            <a:avLst/>
          </a:prstGeom>
          <a:ln w="12700">
            <a:miter lim="400000"/>
          </a:ln>
        </p:spPr>
      </p:pic>
      <p:pic>
        <p:nvPicPr>
          <p:cNvPr id="353" name="image18.png" descr="image18.png"/>
          <p:cNvPicPr>
            <a:picLocks noChangeAspect="0"/>
          </p:cNvPicPr>
          <p:nvPr/>
        </p:nvPicPr>
        <p:blipFill>
          <a:blip r:embed="rId9">
            <a:extLst/>
          </a:blip>
          <a:stretch>
            <a:fillRect/>
          </a:stretch>
        </p:blipFill>
        <p:spPr>
          <a:xfrm>
            <a:off x="4547738" y="4438356"/>
            <a:ext cx="1905001" cy="15240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355" name="Slide Number"/>
          <p:cNvSpPr txBox="1"/>
          <p:nvPr>
            <p:ph type="sldNum" sz="quarter" idx="2"/>
          </p:nvPr>
        </p:nvSpPr>
        <p:spPr>
          <a:xfrm>
            <a:off x="6553200" y="6320517"/>
            <a:ext cx="2133600" cy="288824"/>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356" name="SLIC vs GMM - 3 Distant Objects"/>
          <p:cNvSpPr txBox="1"/>
          <p:nvPr>
            <p:ph type="title"/>
          </p:nvPr>
        </p:nvSpPr>
        <p:spPr>
          <a:xfrm>
            <a:off x="457200" y="0"/>
            <a:ext cx="8255000" cy="1270000"/>
          </a:xfrm>
          <a:prstGeom prst="rect">
            <a:avLst/>
          </a:prstGeom>
        </p:spPr>
        <p:txBody>
          <a:bodyPr>
            <a:normAutofit fontScale="100000" lnSpcReduction="0"/>
          </a:bodyPr>
          <a:lstStyle>
            <a:lvl1pPr>
              <a:defRPr sz="2500">
                <a:effectLst>
                  <a:outerShdw sx="100000" sy="100000" kx="0" ky="0" algn="b" rotWithShape="0" blurRad="12700" dist="25400" dir="2700000">
                    <a:srgbClr val="000000"/>
                  </a:outerShdw>
                </a:effectLst>
              </a:defRPr>
            </a:lvl1pPr>
          </a:lstStyle>
          <a:p>
            <a:pPr/>
            <a:r>
              <a:t>SLIC vs GMM - 3 Distant Objects</a:t>
            </a:r>
          </a:p>
        </p:txBody>
      </p:sp>
      <p:sp>
        <p:nvSpPr>
          <p:cNvPr id="357" name="TextShape 2"/>
          <p:cNvSpPr txBox="1"/>
          <p:nvPr/>
        </p:nvSpPr>
        <p:spPr>
          <a:xfrm>
            <a:off x="1079999" y="7200000"/>
            <a:ext cx="1152002" cy="3902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GMM SUPERPIXELS</a:t>
            </a:r>
          </a:p>
        </p:txBody>
      </p:sp>
      <p:sp>
        <p:nvSpPr>
          <p:cNvPr id="358" name="TextShape 3"/>
          <p:cNvSpPr txBox="1"/>
          <p:nvPr/>
        </p:nvSpPr>
        <p:spPr>
          <a:xfrm>
            <a:off x="8207999" y="7056000"/>
            <a:ext cx="1152001" cy="3902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FINAL SALIENCY</a:t>
            </a:r>
          </a:p>
        </p:txBody>
      </p:sp>
      <p:sp>
        <p:nvSpPr>
          <p:cNvPr id="359" name="TextShape 4"/>
          <p:cNvSpPr txBox="1"/>
          <p:nvPr/>
        </p:nvSpPr>
        <p:spPr>
          <a:xfrm>
            <a:off x="3239999" y="7272000"/>
            <a:ext cx="1152001" cy="2378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UNIQUENESS  </a:t>
            </a:r>
          </a:p>
        </p:txBody>
      </p:sp>
      <p:sp>
        <p:nvSpPr>
          <p:cNvPr id="360" name="TextShape 9"/>
          <p:cNvSpPr txBox="1"/>
          <p:nvPr/>
        </p:nvSpPr>
        <p:spPr>
          <a:xfrm>
            <a:off x="5543999" y="7150320"/>
            <a:ext cx="1368001" cy="2378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DISTRIBUTION</a:t>
            </a:r>
          </a:p>
        </p:txBody>
      </p:sp>
      <p:sp>
        <p:nvSpPr>
          <p:cNvPr id="361" name="Arrow"/>
          <p:cNvSpPr/>
          <p:nvPr/>
        </p:nvSpPr>
        <p:spPr>
          <a:xfrm>
            <a:off x="214196" y="3558529"/>
            <a:ext cx="8480425" cy="596315"/>
          </a:xfrm>
          <a:prstGeom prst="rightArrow">
            <a:avLst>
              <a:gd name="adj1" fmla="val 32000"/>
              <a:gd name="adj2" fmla="val 124504"/>
            </a:avLst>
          </a:prstGeom>
          <a:solidFill>
            <a:schemeClr val="accent3">
              <a:lumOff val="44000"/>
            </a:schemeClr>
          </a:solidFill>
          <a:ln w="25400">
            <a:solidFill>
              <a:schemeClr val="accent1"/>
            </a:solidFill>
            <a:bevel/>
          </a:ln>
        </p:spPr>
        <p:txBody>
          <a:bodyPr lIns="45719" rIns="45719"/>
          <a:lstStyle/>
          <a:p>
            <a:pPr/>
          </a:p>
        </p:txBody>
      </p:sp>
      <p:sp>
        <p:nvSpPr>
          <p:cNvPr id="362" name="TextShape 3"/>
          <p:cNvSpPr txBox="1"/>
          <p:nvPr/>
        </p:nvSpPr>
        <p:spPr>
          <a:xfrm>
            <a:off x="2613379" y="3722530"/>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363" name="TextShape 4"/>
          <p:cNvSpPr txBox="1"/>
          <p:nvPr/>
        </p:nvSpPr>
        <p:spPr>
          <a:xfrm>
            <a:off x="4771219" y="3709605"/>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364" name="TextShape 5"/>
          <p:cNvSpPr txBox="1"/>
          <p:nvPr/>
        </p:nvSpPr>
        <p:spPr>
          <a:xfrm>
            <a:off x="6929059"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365" name="TextShape 3"/>
          <p:cNvSpPr txBox="1"/>
          <p:nvPr/>
        </p:nvSpPr>
        <p:spPr>
          <a:xfrm>
            <a:off x="-239497" y="3722530"/>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SLIC</a:t>
            </a:r>
          </a:p>
        </p:txBody>
      </p:sp>
      <p:sp>
        <p:nvSpPr>
          <p:cNvPr id="366" name="TextShape 3"/>
          <p:cNvSpPr txBox="1"/>
          <p:nvPr/>
        </p:nvSpPr>
        <p:spPr>
          <a:xfrm>
            <a:off x="1071635" y="3722530"/>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GMM</a:t>
            </a:r>
          </a:p>
        </p:txBody>
      </p:sp>
      <p:sp>
        <p:nvSpPr>
          <p:cNvPr id="367" name="Line"/>
          <p:cNvSpPr/>
          <p:nvPr/>
        </p:nvSpPr>
        <p:spPr>
          <a:xfrm flipH="1">
            <a:off x="1526019" y="4032638"/>
            <a:ext cx="250982" cy="250982"/>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368" name="Line"/>
          <p:cNvSpPr/>
          <p:nvPr/>
        </p:nvSpPr>
        <p:spPr>
          <a:xfrm flipV="1">
            <a:off x="540907" y="3467532"/>
            <a:ext cx="225930" cy="225929"/>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369" name="5bSuperPixels.png" descr="5bSuperPixels.png"/>
          <p:cNvPicPr>
            <a:picLocks noChangeAspect="0"/>
          </p:cNvPicPr>
          <p:nvPr/>
        </p:nvPicPr>
        <p:blipFill>
          <a:blip r:embed="rId2">
            <a:extLst/>
          </a:blip>
          <a:stretch>
            <a:fillRect/>
          </a:stretch>
        </p:blipFill>
        <p:spPr>
          <a:xfrm>
            <a:off x="195039" y="1351019"/>
            <a:ext cx="2033001" cy="2037301"/>
          </a:xfrm>
          <a:prstGeom prst="rect">
            <a:avLst/>
          </a:prstGeom>
          <a:ln w="12700">
            <a:miter lim="400000"/>
          </a:ln>
        </p:spPr>
      </p:pic>
      <p:pic>
        <p:nvPicPr>
          <p:cNvPr id="370" name="image20.png" descr="image20.png"/>
          <p:cNvPicPr>
            <a:picLocks noChangeAspect="0"/>
          </p:cNvPicPr>
          <p:nvPr/>
        </p:nvPicPr>
        <p:blipFill>
          <a:blip r:embed="rId3">
            <a:extLst/>
          </a:blip>
          <a:stretch>
            <a:fillRect/>
          </a:stretch>
        </p:blipFill>
        <p:spPr>
          <a:xfrm>
            <a:off x="6668559" y="1351019"/>
            <a:ext cx="2033001" cy="2037301"/>
          </a:xfrm>
          <a:prstGeom prst="rect">
            <a:avLst/>
          </a:prstGeom>
          <a:ln w="12700">
            <a:miter lim="400000"/>
          </a:ln>
        </p:spPr>
      </p:pic>
      <p:pic>
        <p:nvPicPr>
          <p:cNvPr id="371" name="5buniqueness.png" descr="5buniqueness.png"/>
          <p:cNvPicPr>
            <a:picLocks noChangeAspect="0"/>
          </p:cNvPicPr>
          <p:nvPr/>
        </p:nvPicPr>
        <p:blipFill>
          <a:blip r:embed="rId4">
            <a:extLst/>
          </a:blip>
          <a:stretch>
            <a:fillRect/>
          </a:stretch>
        </p:blipFill>
        <p:spPr>
          <a:xfrm>
            <a:off x="2352879" y="1333019"/>
            <a:ext cx="2033001" cy="2037301"/>
          </a:xfrm>
          <a:prstGeom prst="rect">
            <a:avLst/>
          </a:prstGeom>
          <a:ln w="12700">
            <a:miter lim="400000"/>
          </a:ln>
        </p:spPr>
      </p:pic>
      <p:pic>
        <p:nvPicPr>
          <p:cNvPr id="372" name="image25.png" descr="image25.png"/>
          <p:cNvPicPr>
            <a:picLocks noChangeAspect="0"/>
          </p:cNvPicPr>
          <p:nvPr/>
        </p:nvPicPr>
        <p:blipFill>
          <a:blip r:embed="rId5">
            <a:extLst/>
          </a:blip>
          <a:stretch>
            <a:fillRect/>
          </a:stretch>
        </p:blipFill>
        <p:spPr>
          <a:xfrm>
            <a:off x="4510719" y="1333019"/>
            <a:ext cx="2033001" cy="2037301"/>
          </a:xfrm>
          <a:prstGeom prst="rect">
            <a:avLst/>
          </a:prstGeom>
          <a:ln w="12700">
            <a:miter lim="400000"/>
          </a:ln>
        </p:spPr>
      </p:pic>
      <p:pic>
        <p:nvPicPr>
          <p:cNvPr id="373" name="image22.png" descr="image22.png"/>
          <p:cNvPicPr>
            <a:picLocks noChangeAspect="0"/>
          </p:cNvPicPr>
          <p:nvPr/>
        </p:nvPicPr>
        <p:blipFill>
          <a:blip r:embed="rId6">
            <a:extLst/>
          </a:blip>
          <a:stretch>
            <a:fillRect/>
          </a:stretch>
        </p:blipFill>
        <p:spPr>
          <a:xfrm>
            <a:off x="197139" y="4325054"/>
            <a:ext cx="2028801" cy="2028221"/>
          </a:xfrm>
          <a:prstGeom prst="rect">
            <a:avLst/>
          </a:prstGeom>
          <a:ln w="12700">
            <a:miter lim="400000"/>
          </a:ln>
        </p:spPr>
      </p:pic>
      <p:pic>
        <p:nvPicPr>
          <p:cNvPr id="374" name="image23.png" descr="image23.png"/>
          <p:cNvPicPr>
            <a:picLocks noChangeAspect="0"/>
          </p:cNvPicPr>
          <p:nvPr/>
        </p:nvPicPr>
        <p:blipFill>
          <a:blip r:embed="rId7">
            <a:extLst/>
          </a:blip>
          <a:stretch>
            <a:fillRect/>
          </a:stretch>
        </p:blipFill>
        <p:spPr>
          <a:xfrm>
            <a:off x="6670659" y="4325054"/>
            <a:ext cx="2028801" cy="2028221"/>
          </a:xfrm>
          <a:prstGeom prst="rect">
            <a:avLst/>
          </a:prstGeom>
          <a:ln w="12700">
            <a:miter lim="400000"/>
          </a:ln>
        </p:spPr>
      </p:pic>
      <p:pic>
        <p:nvPicPr>
          <p:cNvPr id="375" name="image24.png" descr="image24.png"/>
          <p:cNvPicPr>
            <a:picLocks noChangeAspect="0"/>
          </p:cNvPicPr>
          <p:nvPr/>
        </p:nvPicPr>
        <p:blipFill>
          <a:blip r:embed="rId8">
            <a:extLst/>
          </a:blip>
          <a:stretch>
            <a:fillRect/>
          </a:stretch>
        </p:blipFill>
        <p:spPr>
          <a:xfrm>
            <a:off x="2354979" y="4316690"/>
            <a:ext cx="2028801" cy="2028221"/>
          </a:xfrm>
          <a:prstGeom prst="rect">
            <a:avLst/>
          </a:prstGeom>
          <a:ln w="12700">
            <a:miter lim="400000"/>
          </a:ln>
        </p:spPr>
      </p:pic>
      <p:pic>
        <p:nvPicPr>
          <p:cNvPr id="376" name="image26.png" descr="image26.png"/>
          <p:cNvPicPr>
            <a:picLocks noChangeAspect="0"/>
          </p:cNvPicPr>
          <p:nvPr/>
        </p:nvPicPr>
        <p:blipFill>
          <a:blip r:embed="rId9">
            <a:extLst/>
          </a:blip>
          <a:stretch>
            <a:fillRect/>
          </a:stretch>
        </p:blipFill>
        <p:spPr>
          <a:xfrm>
            <a:off x="4510719" y="4316690"/>
            <a:ext cx="2028801" cy="202822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3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379" name="SLIC vs GMM - 4 Sharpness Along Edges"/>
          <p:cNvSpPr txBox="1"/>
          <p:nvPr>
            <p:ph type="title"/>
          </p:nvPr>
        </p:nvSpPr>
        <p:spPr>
          <a:xfrm>
            <a:off x="457200" y="0"/>
            <a:ext cx="8255000" cy="1270000"/>
          </a:xfrm>
          <a:prstGeom prst="rect">
            <a:avLst/>
          </a:prstGeom>
        </p:spPr>
        <p:txBody>
          <a:bodyPr>
            <a:normAutofit fontScale="100000" lnSpcReduction="0"/>
          </a:bodyPr>
          <a:lstStyle>
            <a:lvl1pPr>
              <a:defRPr sz="2500">
                <a:effectLst>
                  <a:outerShdw sx="100000" sy="100000" kx="0" ky="0" algn="b" rotWithShape="0" blurRad="12700" dist="25400" dir="2700000">
                    <a:srgbClr val="000000"/>
                  </a:outerShdw>
                </a:effectLst>
              </a:defRPr>
            </a:lvl1pPr>
          </a:lstStyle>
          <a:p>
            <a:pPr/>
            <a:r>
              <a:t>SLIC vs GMM - 4 Sharpness Along Edges</a:t>
            </a:r>
          </a:p>
        </p:txBody>
      </p:sp>
      <p:sp>
        <p:nvSpPr>
          <p:cNvPr id="380" name="TextShape 2"/>
          <p:cNvSpPr txBox="1"/>
          <p:nvPr/>
        </p:nvSpPr>
        <p:spPr>
          <a:xfrm>
            <a:off x="1079999" y="7200000"/>
            <a:ext cx="1152002" cy="3902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GMM SUPERPIXELS</a:t>
            </a:r>
          </a:p>
        </p:txBody>
      </p:sp>
      <p:sp>
        <p:nvSpPr>
          <p:cNvPr id="381" name="TextShape 3"/>
          <p:cNvSpPr txBox="1"/>
          <p:nvPr/>
        </p:nvSpPr>
        <p:spPr>
          <a:xfrm>
            <a:off x="8207999" y="7056000"/>
            <a:ext cx="1152001" cy="3902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FINAL SALIENCY</a:t>
            </a:r>
          </a:p>
        </p:txBody>
      </p:sp>
      <p:sp>
        <p:nvSpPr>
          <p:cNvPr id="382" name="TextShape 4"/>
          <p:cNvSpPr txBox="1"/>
          <p:nvPr/>
        </p:nvSpPr>
        <p:spPr>
          <a:xfrm>
            <a:off x="3239999" y="7272000"/>
            <a:ext cx="1152001" cy="23783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UNIQUENESS  </a:t>
            </a:r>
          </a:p>
        </p:txBody>
      </p:sp>
      <p:sp>
        <p:nvSpPr>
          <p:cNvPr id="383" name="TextShape 9"/>
          <p:cNvSpPr txBox="1"/>
          <p:nvPr/>
        </p:nvSpPr>
        <p:spPr>
          <a:xfrm>
            <a:off x="5543999" y="7150320"/>
            <a:ext cx="1368001" cy="237830"/>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defRPr spc="-1" sz="1100">
                <a:uFill>
                  <a:solidFill>
                    <a:schemeClr val="accent3">
                      <a:lumOff val="44000"/>
                    </a:schemeClr>
                  </a:solidFill>
                </a:uFill>
              </a:defRPr>
            </a:lvl1pPr>
          </a:lstStyle>
          <a:p>
            <a:pPr/>
            <a:r>
              <a:t>DISTRIBUTION</a:t>
            </a:r>
          </a:p>
        </p:txBody>
      </p:sp>
      <p:sp>
        <p:nvSpPr>
          <p:cNvPr id="384" name="Arrow"/>
          <p:cNvSpPr/>
          <p:nvPr/>
        </p:nvSpPr>
        <p:spPr>
          <a:xfrm>
            <a:off x="296706" y="3558529"/>
            <a:ext cx="8466370" cy="596315"/>
          </a:xfrm>
          <a:prstGeom prst="rightArrow">
            <a:avLst>
              <a:gd name="adj1" fmla="val 32000"/>
              <a:gd name="adj2" fmla="val 124504"/>
            </a:avLst>
          </a:prstGeom>
          <a:solidFill>
            <a:schemeClr val="accent3">
              <a:lumOff val="44000"/>
            </a:schemeClr>
          </a:solidFill>
          <a:ln w="25400">
            <a:solidFill>
              <a:schemeClr val="accent1"/>
            </a:solidFill>
            <a:bevel/>
          </a:ln>
        </p:spPr>
        <p:txBody>
          <a:bodyPr lIns="45719" rIns="45719"/>
          <a:lstStyle/>
          <a:p>
            <a:pPr/>
          </a:p>
        </p:txBody>
      </p:sp>
      <p:sp>
        <p:nvSpPr>
          <p:cNvPr id="385" name="TextShape 3"/>
          <p:cNvSpPr txBox="1"/>
          <p:nvPr/>
        </p:nvSpPr>
        <p:spPr>
          <a:xfrm>
            <a:off x="2726467"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UNIQUENESS</a:t>
            </a:r>
          </a:p>
        </p:txBody>
      </p:sp>
      <p:sp>
        <p:nvSpPr>
          <p:cNvPr id="386" name="TextShape 4"/>
          <p:cNvSpPr txBox="1"/>
          <p:nvPr/>
        </p:nvSpPr>
        <p:spPr>
          <a:xfrm>
            <a:off x="4934732" y="3722786"/>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DISTRIBUTION</a:t>
            </a:r>
          </a:p>
        </p:txBody>
      </p:sp>
      <p:sp>
        <p:nvSpPr>
          <p:cNvPr id="387" name="TextShape 5"/>
          <p:cNvSpPr txBox="1"/>
          <p:nvPr/>
        </p:nvSpPr>
        <p:spPr>
          <a:xfrm>
            <a:off x="7142997"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SALIENCY</a:t>
            </a:r>
          </a:p>
        </p:txBody>
      </p:sp>
      <p:sp>
        <p:nvSpPr>
          <p:cNvPr id="388" name="TextShape 3"/>
          <p:cNvSpPr txBox="1"/>
          <p:nvPr/>
        </p:nvSpPr>
        <p:spPr>
          <a:xfrm>
            <a:off x="-139374"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SLIC</a:t>
            </a:r>
          </a:p>
        </p:txBody>
      </p:sp>
      <p:sp>
        <p:nvSpPr>
          <p:cNvPr id="389" name="TextShape 3"/>
          <p:cNvSpPr txBox="1"/>
          <p:nvPr/>
        </p:nvSpPr>
        <p:spPr>
          <a:xfrm>
            <a:off x="1243485" y="3722787"/>
            <a:ext cx="1512001" cy="267801"/>
          </a:xfrm>
          <a:prstGeom prst="rect">
            <a:avLst/>
          </a:prstGeom>
          <a:ln w="12700">
            <a:miter lim="400000"/>
          </a:ln>
          <a:extLst>
            <a:ext uri="{C572A759-6A51-4108-AA02-DFA0A04FC94B}">
              <ma14:wrappingTextBoxFlag xmlns:ma14="http://schemas.microsoft.com/office/mac/drawingml/2011/main" val="1"/>
            </a:ext>
          </a:extLst>
        </p:spPr>
        <p:txBody>
          <a:bodyPr lIns="44999" tIns="44999" rIns="44999" bIns="44999">
            <a:spAutoFit/>
          </a:bodyPr>
          <a:lstStyle>
            <a:lvl1pPr algn="ctr">
              <a:defRPr i="1" spc="0" sz="1200">
                <a:uFill>
                  <a:solidFill>
                    <a:schemeClr val="accent3">
                      <a:lumOff val="44000"/>
                    </a:schemeClr>
                  </a:solidFill>
                </a:uFill>
                <a:latin typeface="Cochin"/>
                <a:ea typeface="Cochin"/>
                <a:cs typeface="Cochin"/>
                <a:sym typeface="Cochin"/>
              </a:defRPr>
            </a:lvl1pPr>
          </a:lstStyle>
          <a:p>
            <a:pPr/>
            <a:r>
              <a:t>GMM</a:t>
            </a:r>
          </a:p>
        </p:txBody>
      </p:sp>
      <p:sp>
        <p:nvSpPr>
          <p:cNvPr id="390" name="Line"/>
          <p:cNvSpPr/>
          <p:nvPr/>
        </p:nvSpPr>
        <p:spPr>
          <a:xfrm flipH="1">
            <a:off x="1658894" y="4113999"/>
            <a:ext cx="250982" cy="250982"/>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391" name="Line"/>
          <p:cNvSpPr/>
          <p:nvPr/>
        </p:nvSpPr>
        <p:spPr>
          <a:xfrm flipV="1">
            <a:off x="602335" y="3333648"/>
            <a:ext cx="225930" cy="225930"/>
          </a:xfrm>
          <a:prstGeom prst="line">
            <a:avLst/>
          </a:prstGeom>
          <a:ln w="25400">
            <a:solidFill>
              <a:schemeClr val="accent1"/>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pic>
        <p:nvPicPr>
          <p:cNvPr id="392" name="6bSuperPixels.png" descr="6bSuperPixels.png"/>
          <p:cNvPicPr>
            <a:picLocks noChangeAspect="0"/>
          </p:cNvPicPr>
          <p:nvPr/>
        </p:nvPicPr>
        <p:blipFill>
          <a:blip r:embed="rId2">
            <a:extLst/>
          </a:blip>
          <a:stretch>
            <a:fillRect/>
          </a:stretch>
        </p:blipFill>
        <p:spPr>
          <a:xfrm>
            <a:off x="323413" y="1904519"/>
            <a:ext cx="1901581" cy="1274901"/>
          </a:xfrm>
          <a:prstGeom prst="rect">
            <a:avLst/>
          </a:prstGeom>
          <a:ln w="12700">
            <a:miter lim="400000"/>
          </a:ln>
        </p:spPr>
      </p:pic>
      <p:pic>
        <p:nvPicPr>
          <p:cNvPr id="393" name="image28.png" descr="image28.png"/>
          <p:cNvPicPr>
            <a:picLocks noChangeAspect="0"/>
          </p:cNvPicPr>
          <p:nvPr/>
        </p:nvPicPr>
        <p:blipFill>
          <a:blip r:embed="rId3">
            <a:extLst/>
          </a:blip>
          <a:stretch>
            <a:fillRect/>
          </a:stretch>
        </p:blipFill>
        <p:spPr>
          <a:xfrm>
            <a:off x="6948207" y="1904519"/>
            <a:ext cx="1901581" cy="1274901"/>
          </a:xfrm>
          <a:prstGeom prst="rect">
            <a:avLst/>
          </a:prstGeom>
          <a:ln w="12700">
            <a:miter lim="400000"/>
          </a:ln>
        </p:spPr>
      </p:pic>
      <p:pic>
        <p:nvPicPr>
          <p:cNvPr id="394" name="6buniqueness.png" descr="6buniqueness.png"/>
          <p:cNvPicPr>
            <a:picLocks noChangeAspect="0"/>
          </p:cNvPicPr>
          <p:nvPr/>
        </p:nvPicPr>
        <p:blipFill>
          <a:blip r:embed="rId4">
            <a:extLst/>
          </a:blip>
          <a:stretch>
            <a:fillRect/>
          </a:stretch>
        </p:blipFill>
        <p:spPr>
          <a:xfrm>
            <a:off x="2531678" y="1904519"/>
            <a:ext cx="1901581" cy="1274901"/>
          </a:xfrm>
          <a:prstGeom prst="rect">
            <a:avLst/>
          </a:prstGeom>
          <a:ln w="12700">
            <a:miter lim="400000"/>
          </a:ln>
        </p:spPr>
      </p:pic>
      <p:pic>
        <p:nvPicPr>
          <p:cNvPr id="395" name="image33.png" descr="image33.png"/>
          <p:cNvPicPr>
            <a:picLocks noChangeAspect="0"/>
          </p:cNvPicPr>
          <p:nvPr/>
        </p:nvPicPr>
        <p:blipFill>
          <a:blip r:embed="rId5">
            <a:extLst/>
          </a:blip>
          <a:stretch>
            <a:fillRect/>
          </a:stretch>
        </p:blipFill>
        <p:spPr>
          <a:xfrm>
            <a:off x="4739942" y="1904519"/>
            <a:ext cx="1901581" cy="1274901"/>
          </a:xfrm>
          <a:prstGeom prst="rect">
            <a:avLst/>
          </a:prstGeom>
          <a:ln w="12700">
            <a:miter lim="400000"/>
          </a:ln>
        </p:spPr>
      </p:pic>
      <p:pic>
        <p:nvPicPr>
          <p:cNvPr id="396" name="image30.png" descr="image30.png"/>
          <p:cNvPicPr>
            <a:picLocks noChangeAspect="0"/>
          </p:cNvPicPr>
          <p:nvPr/>
        </p:nvPicPr>
        <p:blipFill>
          <a:blip r:embed="rId6">
            <a:extLst/>
          </a:blip>
          <a:stretch>
            <a:fillRect/>
          </a:stretch>
        </p:blipFill>
        <p:spPr>
          <a:xfrm>
            <a:off x="2529968" y="4533953"/>
            <a:ext cx="1905001" cy="1270001"/>
          </a:xfrm>
          <a:prstGeom prst="rect">
            <a:avLst/>
          </a:prstGeom>
          <a:ln w="12700">
            <a:miter lim="400000"/>
          </a:ln>
        </p:spPr>
      </p:pic>
      <p:pic>
        <p:nvPicPr>
          <p:cNvPr id="397" name="image31.png" descr="image31.png"/>
          <p:cNvPicPr>
            <a:picLocks noChangeAspect="0"/>
          </p:cNvPicPr>
          <p:nvPr/>
        </p:nvPicPr>
        <p:blipFill>
          <a:blip r:embed="rId7">
            <a:extLst/>
          </a:blip>
          <a:stretch>
            <a:fillRect/>
          </a:stretch>
        </p:blipFill>
        <p:spPr>
          <a:xfrm>
            <a:off x="321703" y="4533953"/>
            <a:ext cx="1905001" cy="1270001"/>
          </a:xfrm>
          <a:prstGeom prst="rect">
            <a:avLst/>
          </a:prstGeom>
          <a:ln w="12700">
            <a:miter lim="400000"/>
          </a:ln>
        </p:spPr>
      </p:pic>
      <p:pic>
        <p:nvPicPr>
          <p:cNvPr id="398" name="image32.png" descr="image32.png"/>
          <p:cNvPicPr>
            <a:picLocks noChangeAspect="0"/>
          </p:cNvPicPr>
          <p:nvPr/>
        </p:nvPicPr>
        <p:blipFill>
          <a:blip r:embed="rId8">
            <a:extLst/>
          </a:blip>
          <a:stretch>
            <a:fillRect/>
          </a:stretch>
        </p:blipFill>
        <p:spPr>
          <a:xfrm>
            <a:off x="6944787" y="4533953"/>
            <a:ext cx="1905001" cy="1270001"/>
          </a:xfrm>
          <a:prstGeom prst="rect">
            <a:avLst/>
          </a:prstGeom>
          <a:ln w="12700">
            <a:miter lim="400000"/>
          </a:ln>
        </p:spPr>
      </p:pic>
      <p:pic>
        <p:nvPicPr>
          <p:cNvPr id="399" name="image34.png" descr="image34.png"/>
          <p:cNvPicPr>
            <a:picLocks noChangeAspect="0"/>
          </p:cNvPicPr>
          <p:nvPr/>
        </p:nvPicPr>
        <p:blipFill>
          <a:blip r:embed="rId9">
            <a:extLst/>
          </a:blip>
          <a:stretch>
            <a:fillRect/>
          </a:stretch>
        </p:blipFill>
        <p:spPr>
          <a:xfrm>
            <a:off x="4738232" y="4533953"/>
            <a:ext cx="1905001" cy="12700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4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402" name="Formulation driven vs  Data driven approach: High computation cost. (Both memory and time complexity.)…"/>
          <p:cNvSpPr txBox="1"/>
          <p:nvPr/>
        </p:nvSpPr>
        <p:spPr>
          <a:xfrm>
            <a:off x="512546" y="1459175"/>
            <a:ext cx="8144307" cy="5064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lgn="just">
              <a:lnSpc>
                <a:spcPct val="120000"/>
              </a:lnSpc>
              <a:buSzPct val="60000"/>
              <a:buBlip>
                <a:blip r:embed="rId2"/>
              </a:buBlip>
              <a:defRPr>
                <a:latin typeface="Hoefler Text"/>
                <a:ea typeface="Hoefler Text"/>
                <a:cs typeface="Hoefler Text"/>
                <a:sym typeface="Hoefler Text"/>
              </a:defRPr>
            </a:pPr>
            <a:r>
              <a:t>Formulation driven vs  Data driven approach: High computation cost. (Both memory and time complexity.)</a:t>
            </a:r>
          </a:p>
          <a:p>
            <a:pPr marL="180473" indent="-180473" algn="just">
              <a:lnSpc>
                <a:spcPct val="120000"/>
              </a:lnSpc>
              <a:buSzPct val="60000"/>
              <a:buBlip>
                <a:blip r:embed="rId2"/>
              </a:buBlip>
              <a:defRPr>
                <a:latin typeface="Hoefler Text"/>
                <a:ea typeface="Hoefler Text"/>
                <a:cs typeface="Hoefler Text"/>
                <a:sym typeface="Hoefler Text"/>
              </a:defRPr>
            </a:pPr>
          </a:p>
          <a:p>
            <a:pPr marL="180473" indent="-180473" algn="just">
              <a:lnSpc>
                <a:spcPct val="120000"/>
              </a:lnSpc>
              <a:buSzPct val="60000"/>
              <a:buBlip>
                <a:blip r:embed="rId2"/>
              </a:buBlip>
              <a:defRPr>
                <a:latin typeface="Hoefler Text"/>
                <a:ea typeface="Hoefler Text"/>
                <a:cs typeface="Hoefler Text"/>
                <a:sym typeface="Hoefler Text"/>
              </a:defRPr>
            </a:pPr>
            <a:r>
              <a:t>Interpretability of both approach and results in a traditional methods.</a:t>
            </a:r>
          </a:p>
          <a:p>
            <a:pPr marL="180473" indent="-180473" algn="just">
              <a:lnSpc>
                <a:spcPct val="120000"/>
              </a:lnSpc>
              <a:buSzPct val="60000"/>
              <a:buBlip>
                <a:blip r:embed="rId2"/>
              </a:buBlip>
              <a:defRPr>
                <a:latin typeface="Hoefler Text"/>
                <a:ea typeface="Hoefler Text"/>
                <a:cs typeface="Hoefler Text"/>
                <a:sym typeface="Hoefler Text"/>
              </a:defRPr>
            </a:pPr>
          </a:p>
          <a:p>
            <a:pPr marL="180473" indent="-180473" algn="just">
              <a:lnSpc>
                <a:spcPct val="120000"/>
              </a:lnSpc>
              <a:buSzPct val="60000"/>
              <a:buBlip>
                <a:blip r:embed="rId2"/>
              </a:buBlip>
              <a:defRPr>
                <a:latin typeface="Hoefler Text"/>
                <a:ea typeface="Hoefler Text"/>
                <a:cs typeface="Hoefler Text"/>
                <a:sym typeface="Hoefler Text"/>
              </a:defRPr>
            </a:pPr>
            <a:r>
              <a:t>Deep learning method need a lot of data to train! Data is abundant but task specific data and standard data is expensive and hard to find.</a:t>
            </a:r>
          </a:p>
          <a:p>
            <a:pPr marL="180473" indent="-180473" algn="just">
              <a:lnSpc>
                <a:spcPct val="120000"/>
              </a:lnSpc>
              <a:buSzPct val="60000"/>
              <a:buBlip>
                <a:blip r:embed="rId2"/>
              </a:buBlip>
              <a:defRPr>
                <a:latin typeface="Hoefler Text"/>
                <a:ea typeface="Hoefler Text"/>
                <a:cs typeface="Hoefler Text"/>
                <a:sym typeface="Hoefler Text"/>
              </a:defRPr>
            </a:pPr>
          </a:p>
          <a:p>
            <a:pPr marL="180473" indent="-180473" algn="just">
              <a:lnSpc>
                <a:spcPct val="120000"/>
              </a:lnSpc>
              <a:buSzPct val="60000"/>
              <a:buBlip>
                <a:blip r:embed="rId2"/>
              </a:buBlip>
              <a:defRPr>
                <a:latin typeface="Hoefler Text"/>
                <a:ea typeface="Hoefler Text"/>
                <a:cs typeface="Hoefler Text"/>
                <a:sym typeface="Hoefler Text"/>
              </a:defRPr>
            </a:pPr>
            <a:r>
              <a:t>Debugging: Due to this interpretability traditional methods are easier to debug. </a:t>
            </a:r>
          </a:p>
          <a:p>
            <a:pPr marL="180473" indent="-180473" algn="just">
              <a:lnSpc>
                <a:spcPct val="120000"/>
              </a:lnSpc>
              <a:buSzPct val="60000"/>
              <a:buBlip>
                <a:blip r:embed="rId2"/>
              </a:buBlip>
              <a:defRPr>
                <a:latin typeface="Hoefler Text"/>
                <a:ea typeface="Hoefler Text"/>
                <a:cs typeface="Hoefler Text"/>
                <a:sym typeface="Hoefler Text"/>
              </a:defRPr>
            </a:pPr>
          </a:p>
          <a:p>
            <a:pPr marL="180473" indent="-180473" algn="just">
              <a:lnSpc>
                <a:spcPct val="120000"/>
              </a:lnSpc>
              <a:buSzPct val="60000"/>
              <a:buBlip>
                <a:blip r:embed="rId2"/>
              </a:buBlip>
              <a:defRPr>
                <a:latin typeface="Hoefler Text"/>
                <a:ea typeface="Hoefler Text"/>
                <a:cs typeface="Hoefler Text"/>
                <a:sym typeface="Hoefler Text"/>
              </a:defRPr>
            </a:pPr>
            <a:r>
              <a:t>However, traditional methods like these are extremely biased towards contrast prior, background prior. As formulations are rigid they scaled to diverse set of images that do not conform to the mathematical formulation and its assumptions.</a:t>
            </a:r>
          </a:p>
        </p:txBody>
      </p:sp>
      <p:sp>
        <p:nvSpPr>
          <p:cNvPr id="403" name="Qualitative Comparison of Traditional Methods with Deep Learning Models"/>
          <p:cNvSpPr txBox="1"/>
          <p:nvPr/>
        </p:nvSpPr>
        <p:spPr>
          <a:xfrm>
            <a:off x="457200" y="0"/>
            <a:ext cx="8255000" cy="12700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822959">
              <a:defRPr sz="2880">
                <a:solidFill>
                  <a:srgbClr val="080511"/>
                </a:solidFill>
                <a:effectLst>
                  <a:outerShdw sx="100000" sy="100000" kx="0" ky="0" algn="b" rotWithShape="0" blurRad="11430" dist="22860" dir="2700000">
                    <a:srgbClr val="000000"/>
                  </a:outerShdw>
                </a:effectLst>
                <a:latin typeface="Chalkduster"/>
                <a:ea typeface="Chalkduster"/>
                <a:cs typeface="Chalkduster"/>
                <a:sym typeface="Chalkduster"/>
              </a:defRPr>
            </a:lvl1pPr>
          </a:lstStyle>
          <a:p>
            <a:pPr>
              <a:defRPr>
                <a:effectLst/>
              </a:defRPr>
            </a:pPr>
            <a:r>
              <a:rPr>
                <a:effectLst>
                  <a:outerShdw sx="100000" sy="100000" kx="0" ky="0" algn="b" rotWithShape="0" blurRad="11430" dist="22860" dir="2700000">
                    <a:srgbClr val="000000"/>
                  </a:outerShdw>
                </a:effectLst>
              </a:rPr>
              <a:t>Qualitative Comparison of Traditional Methods with Deep Learning Models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4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sp>
        <p:nvSpPr>
          <p:cNvPr id="406" name="1. Saliency Filters : contrast based saliency estimation. [ LINK] 2. Efficient Salient Region Detection with Soft Image Abstraction. [LINK] 3. A model of saliency-based visual attention for rapid scene analysis. [LINK]…"/>
          <p:cNvSpPr txBox="1"/>
          <p:nvPr/>
        </p:nvSpPr>
        <p:spPr>
          <a:xfrm>
            <a:off x="644186" y="1933892"/>
            <a:ext cx="7855628" cy="364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50000"/>
              </a:lnSpc>
              <a:defRPr sz="1700">
                <a:solidFill>
                  <a:srgbClr val="08050D"/>
                </a:solidFill>
                <a:latin typeface="Hoefler Text"/>
                <a:ea typeface="Hoefler Text"/>
                <a:cs typeface="Hoefler Text"/>
                <a:sym typeface="Hoefler Text"/>
              </a:defRPr>
            </a:pPr>
            <a:r>
              <a:t>1. Saliency Filters : contrast based saliency estimation. [ LINK]</a:t>
            </a:r>
            <a:br/>
            <a:r>
              <a:t>2. Efficient Salient Region Detection with Soft Image Abstraction. [LINK]</a:t>
            </a:r>
            <a:br/>
            <a:r>
              <a:t>3. A model of saliency-based visual attention for rapid scene analysis. [LINK] </a:t>
            </a:r>
          </a:p>
          <a:p>
            <a:pPr defTabSz="457200">
              <a:lnSpc>
                <a:spcPct val="150000"/>
              </a:lnSpc>
              <a:defRPr sz="1700">
                <a:solidFill>
                  <a:srgbClr val="08050D"/>
                </a:solidFill>
                <a:latin typeface="Hoefler Text"/>
                <a:ea typeface="Hoefler Text"/>
                <a:cs typeface="Hoefler Text"/>
                <a:sym typeface="Hoefler Text"/>
              </a:defRPr>
            </a:pPr>
            <a:r>
              <a:t>4. SLIC Superpixels. Technical report. [LINK] </a:t>
            </a:r>
          </a:p>
          <a:p>
            <a:pPr defTabSz="457200">
              <a:lnSpc>
                <a:spcPct val="150000"/>
              </a:lnSpc>
              <a:defRPr sz="1700">
                <a:solidFill>
                  <a:srgbClr val="08050D"/>
                </a:solidFill>
                <a:latin typeface="Hoefler Text"/>
                <a:ea typeface="Hoefler Text"/>
                <a:cs typeface="Hoefler Text"/>
                <a:sym typeface="Hoefler Text"/>
              </a:defRPr>
            </a:pPr>
            <a:r>
              <a:t>5. Learning to detect a salient object. [ LINK]</a:t>
            </a:r>
            <a:br/>
            <a:r>
              <a:t>6.Improved saliency detection based on superpixel clustering and saliency propagation. [ LINK]</a:t>
            </a:r>
            <a:br/>
            <a:r>
              <a:t>7. Global contrast based salient region detection. [LINK] </a:t>
            </a:r>
          </a:p>
          <a:p>
            <a:pPr>
              <a:defRPr sz="1700">
                <a:solidFill>
                  <a:srgbClr val="08050D"/>
                </a:solidFill>
                <a:latin typeface="Hoefler Text"/>
                <a:ea typeface="Hoefler Text"/>
                <a:cs typeface="Hoefler Text"/>
                <a:sym typeface="Hoefler Text"/>
              </a:defRPr>
            </a:pPr>
          </a:p>
        </p:txBody>
      </p:sp>
      <p:sp>
        <p:nvSpPr>
          <p:cNvPr id="407" name="References"/>
          <p:cNvSpPr txBox="1"/>
          <p:nvPr>
            <p:ph type="title"/>
          </p:nvPr>
        </p:nvSpPr>
        <p:spPr>
          <a:xfrm>
            <a:off x="457200" y="0"/>
            <a:ext cx="8255000" cy="1270000"/>
          </a:xfrm>
          <a:prstGeom prst="rect">
            <a:avLst/>
          </a:prstGeom>
        </p:spPr>
        <p:txBody>
          <a:bodyPr>
            <a:normAutofit fontScale="100000" lnSpcReduction="0"/>
          </a:bodyPr>
          <a:lstStyle>
            <a:lvl1pPr>
              <a:defRPr sz="4000">
                <a:effectLst>
                  <a:outerShdw sx="100000" sy="100000" kx="0" ky="0" algn="b" rotWithShape="0" blurRad="12700" dist="25400" dir="2700000">
                    <a:srgbClr val="000000"/>
                  </a:outerShdw>
                </a:effectLst>
              </a:defRPr>
            </a:lvl1pPr>
          </a:lstStyle>
          <a:p>
            <a:pPr/>
            <a:r>
              <a:t>References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7070B"/>
                </a:solidFill>
              </a:defRPr>
            </a:lvl1pPr>
          </a:lstStyle>
          <a:p>
            <a:pPr>
              <a:defRPr sz="1800"/>
            </a:pPr>
            <a:fld id="{86CB4B4D-7CA3-9044-876B-883B54F8677D}" type="slidenum">
              <a:rPr sz="1400"/>
            </a:fld>
          </a:p>
        </p:txBody>
      </p:sp>
      <p:sp>
        <p:nvSpPr>
          <p:cNvPr id="64" name="Terminology 101"/>
          <p:cNvSpPr txBox="1"/>
          <p:nvPr>
            <p:ph type="title"/>
          </p:nvPr>
        </p:nvSpPr>
        <p:spPr>
          <a:xfrm>
            <a:off x="457200" y="0"/>
            <a:ext cx="8255000" cy="1270000"/>
          </a:xfrm>
          <a:prstGeom prst="rect">
            <a:avLst/>
          </a:prstGeom>
        </p:spPr>
        <p:txBody>
          <a:bodyPr>
            <a:normAutofit fontScale="100000" lnSpcReduction="0"/>
          </a:bodyPr>
          <a:lstStyle>
            <a:lvl1pPr>
              <a:defRPr>
                <a:effectLst>
                  <a:outerShdw sx="100000" sy="100000" kx="0" ky="0" algn="b" rotWithShape="0" blurRad="12700" dist="25400" dir="2700000">
                    <a:srgbClr val="000000"/>
                  </a:outerShdw>
                </a:effectLst>
              </a:defRPr>
            </a:lvl1pPr>
          </a:lstStyle>
          <a:p>
            <a:pPr/>
            <a:r>
              <a:t>Terminology 101</a:t>
            </a:r>
          </a:p>
        </p:txBody>
      </p:sp>
      <p:sp>
        <p:nvSpPr>
          <p:cNvPr id="65" name="Saliency - Quality of being particularly noticeable.…"/>
          <p:cNvSpPr txBox="1"/>
          <p:nvPr>
            <p:ph type="body" idx="1"/>
          </p:nvPr>
        </p:nvSpPr>
        <p:spPr>
          <a:xfrm>
            <a:off x="419100" y="1432430"/>
            <a:ext cx="8305800" cy="4525964"/>
          </a:xfrm>
          <a:prstGeom prst="rect">
            <a:avLst/>
          </a:prstGeom>
        </p:spPr>
        <p:txBody>
          <a:bodyPr>
            <a:normAutofit fontScale="100000" lnSpcReduction="0"/>
          </a:bodyPr>
          <a:lstStyle/>
          <a:p>
            <a:pPr marL="249855" indent="-249855" algn="just" defTabSz="813816">
              <a:lnSpc>
                <a:spcPct val="120000"/>
              </a:lnSpc>
              <a:spcBef>
                <a:spcPts val="500"/>
              </a:spcBef>
              <a:buChar char="•"/>
              <a:defRPr sz="2136">
                <a:solidFill>
                  <a:srgbClr val="07070B"/>
                </a:solidFill>
                <a:latin typeface="Hoefler Text"/>
                <a:ea typeface="Hoefler Text"/>
                <a:cs typeface="Hoefler Text"/>
                <a:sym typeface="Hoefler Text"/>
              </a:defRPr>
            </a:pPr>
            <a:r>
              <a:rPr b="1"/>
              <a:t>Saliency</a:t>
            </a:r>
            <a:r>
              <a:t> - Quality of being particularly noticeable.</a:t>
            </a:r>
          </a:p>
          <a:p>
            <a:pPr marL="249855" indent="-249855" algn="just" defTabSz="813816">
              <a:lnSpc>
                <a:spcPct val="120000"/>
              </a:lnSpc>
              <a:spcBef>
                <a:spcPts val="500"/>
              </a:spcBef>
              <a:buChar char="•"/>
              <a:defRPr sz="2136">
                <a:solidFill>
                  <a:srgbClr val="07070B"/>
                </a:solidFill>
                <a:latin typeface="Hoefler Text"/>
                <a:ea typeface="Hoefler Text"/>
                <a:cs typeface="Hoefler Text"/>
                <a:sym typeface="Hoefler Text"/>
              </a:defRPr>
            </a:pPr>
            <a:r>
              <a:rPr b="1"/>
              <a:t>Saliency Map</a:t>
            </a:r>
            <a:r>
              <a:t> - A</a:t>
            </a:r>
            <a:r>
              <a:t> </a:t>
            </a:r>
            <a:r>
              <a:rPr b="1"/>
              <a:t>saliency map</a:t>
            </a:r>
            <a:r>
              <a:t> is an image that shows each pixel's unique quality. The goal of a saliency map is to simplify and/or change the representation of an image into something that is more meaningful and easier to analyse. Saliency is a kind of image segmentation.</a:t>
            </a:r>
          </a:p>
          <a:p>
            <a:pPr marL="249855" indent="-249855" algn="just" defTabSz="813816">
              <a:lnSpc>
                <a:spcPct val="120000"/>
              </a:lnSpc>
              <a:spcBef>
                <a:spcPts val="500"/>
              </a:spcBef>
              <a:buChar char="•"/>
              <a:defRPr sz="2136">
                <a:solidFill>
                  <a:srgbClr val="07070B"/>
                </a:solidFill>
                <a:latin typeface="Hoefler Text"/>
                <a:ea typeface="Hoefler Text"/>
                <a:cs typeface="Hoefler Text"/>
                <a:sym typeface="Hoefler Text"/>
              </a:defRPr>
            </a:pPr>
            <a:r>
              <a:rPr b="1"/>
              <a:t>Image Segmentation</a:t>
            </a:r>
            <a:r>
              <a:t> - The process of partitioning a digital image into multiple segments (sets of pixels, also known as super-pixels). The goal of segmentation is to simplify and/or change the representation of an image into something that is more meaningful and easier to analyse.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4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defRPr sz="1800"/>
            </a:pPr>
            <a:fld id="{86CB4B4D-7CA3-9044-876B-883B54F8677D}" type="slidenum">
              <a:rPr sz="1400"/>
            </a:fld>
          </a:p>
        </p:txBody>
      </p:sp>
      <p:pic>
        <p:nvPicPr>
          <p:cNvPr id="410" name="Screenshot 2019-04-09 at 1.03.55 PM.png" descr="Screenshot 2019-04-09 at 1.03.55 PM.png"/>
          <p:cNvPicPr>
            <a:picLocks noChangeAspect="1"/>
          </p:cNvPicPr>
          <p:nvPr/>
        </p:nvPicPr>
        <p:blipFill>
          <a:blip r:embed="rId2">
            <a:extLst/>
          </a:blip>
          <a:stretch>
            <a:fillRect/>
          </a:stretch>
        </p:blipFill>
        <p:spPr>
          <a:xfrm>
            <a:off x="4467901" y="804465"/>
            <a:ext cx="3692632" cy="5248913"/>
          </a:xfrm>
          <a:prstGeom prst="rect">
            <a:avLst/>
          </a:prstGeom>
          <a:ln w="12700">
            <a:miter lim="400000"/>
          </a:ln>
        </p:spPr>
      </p:pic>
      <p:pic>
        <p:nvPicPr>
          <p:cNvPr id="411" name="Image" descr="Image"/>
          <p:cNvPicPr>
            <a:picLocks noChangeAspect="1"/>
          </p:cNvPicPr>
          <p:nvPr/>
        </p:nvPicPr>
        <p:blipFill>
          <a:blip r:embed="rId3">
            <a:extLst/>
          </a:blip>
          <a:stretch>
            <a:fillRect/>
          </a:stretch>
        </p:blipFill>
        <p:spPr>
          <a:xfrm>
            <a:off x="295630" y="1460568"/>
            <a:ext cx="4332923" cy="433292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11"/>
                                        </p:tgtEl>
                                        <p:attrNameLst>
                                          <p:attrName>style.visibility</p:attrName>
                                        </p:attrNameLst>
                                      </p:cBhvr>
                                      <p:to>
                                        <p:strVal val="visible"/>
                                      </p:to>
                                    </p:set>
                                    <p:anim calcmode="lin" valueType="num">
                                      <p:cBhvr>
                                        <p:cTn id="7" dur="500" fill="hold"/>
                                        <p:tgtEl>
                                          <p:spTgt spid="411"/>
                                        </p:tgtEl>
                                        <p:attrNameLst>
                                          <p:attrName>ppt_x</p:attrName>
                                        </p:attrNameLst>
                                      </p:cBhvr>
                                      <p:tavLst>
                                        <p:tav tm="0">
                                          <p:val>
                                            <p:strVal val="#ppt_x"/>
                                          </p:val>
                                        </p:tav>
                                        <p:tav tm="100000">
                                          <p:val>
                                            <p:strVal val="#ppt_x"/>
                                          </p:val>
                                        </p:tav>
                                      </p:tavLst>
                                    </p:anim>
                                    <p:anim calcmode="lin" valueType="num">
                                      <p:cBhvr>
                                        <p:cTn id="8" dur="500" fill="hold"/>
                                        <p:tgtEl>
                                          <p:spTgt spid="4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410"/>
                                        </p:tgtEl>
                                        <p:attrNameLst>
                                          <p:attrName>style.visibility</p:attrName>
                                        </p:attrNameLst>
                                      </p:cBhvr>
                                      <p:to>
                                        <p:strVal val="visible"/>
                                      </p:to>
                                    </p:set>
                                    <p:animEffect filter="wipe(left)" transition="in">
                                      <p:cBhvr>
                                        <p:cTn id="13"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2"/>
      <p:bldP build="whole" bldLvl="1" animBg="1" rev="0" advAuto="0" spid="411"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7070B"/>
                </a:solidFill>
              </a:defRPr>
            </a:lvl1pPr>
          </a:lstStyle>
          <a:p>
            <a:pPr>
              <a:defRPr sz="1800"/>
            </a:pPr>
            <a:fld id="{86CB4B4D-7CA3-9044-876B-883B54F8677D}" type="slidenum">
              <a:rPr sz="1400"/>
            </a:fld>
          </a:p>
        </p:txBody>
      </p:sp>
      <p:sp>
        <p:nvSpPr>
          <p:cNvPr id="68" name="The problem of saliency estimation deals with the automatic identification of image elements that catch the attention of a human observer.…"/>
          <p:cNvSpPr txBox="1"/>
          <p:nvPr>
            <p:ph type="body" sz="half" idx="1"/>
          </p:nvPr>
        </p:nvSpPr>
        <p:spPr>
          <a:xfrm>
            <a:off x="290466" y="3737956"/>
            <a:ext cx="8305801" cy="2348718"/>
          </a:xfrm>
          <a:prstGeom prst="rect">
            <a:avLst/>
          </a:prstGeom>
        </p:spPr>
        <p:txBody>
          <a:bodyPr>
            <a:normAutofit fontScale="100000" lnSpcReduction="0"/>
          </a:bodyPr>
          <a:lstStyle/>
          <a:p>
            <a:pPr marL="346509" indent="-346509" algn="just" defTabSz="740663">
              <a:lnSpc>
                <a:spcPct val="120000"/>
              </a:lnSpc>
              <a:spcBef>
                <a:spcPts val="600"/>
              </a:spcBef>
              <a:buChar char="•"/>
              <a:defRPr sz="1944">
                <a:latin typeface="Hoefler Text"/>
                <a:ea typeface="Hoefler Text"/>
                <a:cs typeface="Hoefler Text"/>
                <a:sym typeface="Hoefler Text"/>
              </a:defRPr>
            </a:pPr>
            <a:r>
              <a:t>The problem of saliency estimation deals with the automatic identification of image elements that catch the attention of a human observer.</a:t>
            </a:r>
          </a:p>
          <a:p>
            <a:pPr marL="291067" indent="-291067" algn="just" defTabSz="740663">
              <a:lnSpc>
                <a:spcPct val="120000"/>
              </a:lnSpc>
              <a:spcBef>
                <a:spcPts val="600"/>
              </a:spcBef>
              <a:buChar char="•"/>
              <a:defRPr sz="1944">
                <a:latin typeface="Hoefler Text"/>
                <a:ea typeface="Hoefler Text"/>
                <a:cs typeface="Hoefler Text"/>
                <a:sym typeface="Hoefler Text"/>
              </a:defRPr>
            </a:pPr>
            <a:r>
              <a:t>The goal of saliency estimation is to find a high level scene description. An understanding of what stands out in an image.</a:t>
            </a:r>
          </a:p>
          <a:p>
            <a:pPr marL="291067" indent="-291067" algn="just" defTabSz="740663">
              <a:lnSpc>
                <a:spcPct val="120000"/>
              </a:lnSpc>
              <a:spcBef>
                <a:spcPts val="600"/>
              </a:spcBef>
              <a:buChar char="•"/>
              <a:defRPr sz="1944">
                <a:latin typeface="Hoefler Text"/>
                <a:ea typeface="Hoefler Text"/>
                <a:cs typeface="Hoefler Text"/>
                <a:sym typeface="Hoefler Text"/>
              </a:defRPr>
            </a:pPr>
            <a:r>
              <a:t>Saliency estimation can also be viewed as a segmentation problem that also produces semantically meaningful Image segments.</a:t>
            </a:r>
          </a:p>
        </p:txBody>
      </p:sp>
      <p:pic>
        <p:nvPicPr>
          <p:cNvPr id="69" name="Screenshot 2019-04-09 at 8.56.33 AM.png" descr="Screenshot 2019-04-09 at 8.56.33 AM.png"/>
          <p:cNvPicPr>
            <a:picLocks noChangeAspect="1"/>
          </p:cNvPicPr>
          <p:nvPr/>
        </p:nvPicPr>
        <p:blipFill>
          <a:blip r:embed="rId2">
            <a:extLst/>
          </a:blip>
          <a:srcRect l="4688" t="8826" r="8675" b="3099"/>
          <a:stretch>
            <a:fillRect/>
          </a:stretch>
        </p:blipFill>
        <p:spPr>
          <a:xfrm>
            <a:off x="2625480" y="1469920"/>
            <a:ext cx="3635645" cy="2068146"/>
          </a:xfrm>
          <a:prstGeom prst="rect">
            <a:avLst/>
          </a:prstGeom>
          <a:ln w="12700">
            <a:miter lim="400000"/>
          </a:ln>
        </p:spPr>
      </p:pic>
      <p:sp>
        <p:nvSpPr>
          <p:cNvPr id="70" name="The Problem Statement"/>
          <p:cNvSpPr txBox="1"/>
          <p:nvPr>
            <p:ph type="title"/>
          </p:nvPr>
        </p:nvSpPr>
        <p:spPr>
          <a:xfrm>
            <a:off x="457200" y="0"/>
            <a:ext cx="8255001" cy="1270000"/>
          </a:xfrm>
          <a:prstGeom prst="rect">
            <a:avLst/>
          </a:prstGeom>
        </p:spPr>
        <p:txBody>
          <a:bodyPr>
            <a:normAutofit fontScale="100000" lnSpcReduction="0"/>
          </a:bodyPr>
          <a:lstStyle>
            <a:lvl1pPr>
              <a:defRPr>
                <a:effectLst>
                  <a:outerShdw sx="100000" sy="100000" kx="0" ky="0" algn="b" rotWithShape="0" blurRad="12700" dist="25400" dir="2700000">
                    <a:srgbClr val="000000"/>
                  </a:outerShdw>
                </a:effectLst>
              </a:defRPr>
            </a:lvl1pPr>
          </a:lstStyle>
          <a:p>
            <a:pPr/>
            <a:r>
              <a:t>The Problem Statement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7070B"/>
                </a:solidFill>
              </a:defRPr>
            </a:lvl1pPr>
          </a:lstStyle>
          <a:p>
            <a:pPr>
              <a:defRPr sz="1800"/>
            </a:pPr>
            <a:fld id="{86CB4B4D-7CA3-9044-876B-883B54F8677D}" type="slidenum">
              <a:rPr sz="1400"/>
            </a:fld>
          </a:p>
        </p:txBody>
      </p:sp>
      <p:sp>
        <p:nvSpPr>
          <p:cNvPr id="73" name="Saliency estimation has found wide applications in computer vision such as:…"/>
          <p:cNvSpPr txBox="1"/>
          <p:nvPr>
            <p:ph type="body" idx="1"/>
          </p:nvPr>
        </p:nvSpPr>
        <p:spPr>
          <a:xfrm>
            <a:off x="419099" y="1494631"/>
            <a:ext cx="8305801" cy="4525963"/>
          </a:xfrm>
          <a:prstGeom prst="rect">
            <a:avLst/>
          </a:prstGeom>
        </p:spPr>
        <p:txBody>
          <a:bodyPr>
            <a:normAutofit fontScale="100000" lnSpcReduction="0"/>
          </a:bodyPr>
          <a:lstStyle/>
          <a:p>
            <a:pPr marL="0" indent="0" algn="just">
              <a:lnSpc>
                <a:spcPct val="120000"/>
              </a:lnSpc>
              <a:spcBef>
                <a:spcPts val="600"/>
              </a:spcBef>
              <a:buSzTx/>
              <a:buNone/>
              <a:defRPr sz="2000">
                <a:solidFill>
                  <a:srgbClr val="07070B"/>
                </a:solidFill>
                <a:latin typeface="Hoefler Text"/>
                <a:ea typeface="Hoefler Text"/>
                <a:cs typeface="Hoefler Text"/>
                <a:sym typeface="Hoefler Text"/>
              </a:defRPr>
            </a:pPr>
            <a:r>
              <a:t>Saliency estimation has found wide applications in computer vision such as:</a:t>
            </a:r>
          </a:p>
          <a:p>
            <a:pPr lvl="1" marL="989263" indent="-481263" algn="just">
              <a:lnSpc>
                <a:spcPct val="120000"/>
              </a:lnSpc>
              <a:spcBef>
                <a:spcPts val="600"/>
              </a:spcBef>
              <a:buAutoNum type="arabicPeriod" startAt="1"/>
              <a:defRPr sz="2000">
                <a:solidFill>
                  <a:srgbClr val="07070B"/>
                </a:solidFill>
                <a:latin typeface="Hoefler Text"/>
                <a:ea typeface="Hoefler Text"/>
                <a:cs typeface="Hoefler Text"/>
                <a:sym typeface="Hoefler Text"/>
              </a:defRPr>
            </a:pPr>
            <a:r>
              <a:t>Mobile robotics [Mobile robot Navigation]</a:t>
            </a:r>
          </a:p>
          <a:p>
            <a:pPr lvl="1" marL="989263" indent="-481263" algn="just">
              <a:lnSpc>
                <a:spcPct val="120000"/>
              </a:lnSpc>
              <a:spcBef>
                <a:spcPts val="600"/>
              </a:spcBef>
              <a:buAutoNum type="arabicPeriod" startAt="1"/>
              <a:defRPr sz="2000">
                <a:solidFill>
                  <a:srgbClr val="07070B"/>
                </a:solidFill>
                <a:latin typeface="Hoefler Text"/>
                <a:ea typeface="Hoefler Text"/>
                <a:cs typeface="Hoefler Text"/>
                <a:sym typeface="Hoefler Text"/>
              </a:defRPr>
            </a:pPr>
            <a:r>
              <a:t>Object Detection [Number Plate detection]</a:t>
            </a:r>
          </a:p>
          <a:p>
            <a:pPr lvl="1" marL="989263" indent="-481263" algn="just">
              <a:lnSpc>
                <a:spcPct val="120000"/>
              </a:lnSpc>
              <a:spcBef>
                <a:spcPts val="600"/>
              </a:spcBef>
              <a:buAutoNum type="arabicPeriod" startAt="1"/>
              <a:defRPr sz="2000">
                <a:solidFill>
                  <a:srgbClr val="07070B"/>
                </a:solidFill>
                <a:latin typeface="Hoefler Text"/>
                <a:ea typeface="Hoefler Text"/>
                <a:cs typeface="Hoefler Text"/>
                <a:sym typeface="Hoefler Text"/>
              </a:defRPr>
            </a:pPr>
            <a:r>
              <a:t>Automatic Thumb-nailing</a:t>
            </a:r>
          </a:p>
          <a:p>
            <a:pPr lvl="1" marL="989263" indent="-481263" algn="just">
              <a:lnSpc>
                <a:spcPct val="120000"/>
              </a:lnSpc>
              <a:spcBef>
                <a:spcPts val="600"/>
              </a:spcBef>
              <a:buAutoNum type="arabicPeriod" startAt="1"/>
              <a:defRPr sz="2000">
                <a:solidFill>
                  <a:srgbClr val="07070B"/>
                </a:solidFill>
                <a:latin typeface="Hoefler Text"/>
                <a:ea typeface="Hoefler Text"/>
                <a:cs typeface="Hoefler Text"/>
                <a:sym typeface="Hoefler Text"/>
              </a:defRPr>
            </a:pPr>
            <a:r>
              <a:t>Cropping/Resizing (Seam Carving-content aware image resizing)</a:t>
            </a:r>
          </a:p>
          <a:p>
            <a:pPr lvl="1" marL="989263" indent="-481263" algn="just">
              <a:lnSpc>
                <a:spcPct val="120000"/>
              </a:lnSpc>
              <a:spcBef>
                <a:spcPts val="600"/>
              </a:spcBef>
              <a:buAutoNum type="arabicPeriod" startAt="1"/>
              <a:defRPr sz="2000">
                <a:solidFill>
                  <a:srgbClr val="07070B"/>
                </a:solidFill>
                <a:latin typeface="Hoefler Text"/>
                <a:ea typeface="Hoefler Text"/>
                <a:cs typeface="Hoefler Text"/>
                <a:sym typeface="Hoefler Text"/>
              </a:defRPr>
            </a:pPr>
            <a:r>
              <a:t>Adaptive Compression</a:t>
            </a:r>
          </a:p>
        </p:txBody>
      </p:sp>
      <p:sp>
        <p:nvSpPr>
          <p:cNvPr id="74" name="Applications"/>
          <p:cNvSpPr txBox="1"/>
          <p:nvPr>
            <p:ph type="title"/>
          </p:nvPr>
        </p:nvSpPr>
        <p:spPr>
          <a:xfrm>
            <a:off x="457200" y="0"/>
            <a:ext cx="8255000" cy="1270000"/>
          </a:xfrm>
          <a:prstGeom prst="rect">
            <a:avLst/>
          </a:prstGeom>
        </p:spPr>
        <p:txBody>
          <a:bodyPr>
            <a:normAutofit fontScale="100000" lnSpcReduction="0"/>
          </a:bodyPr>
          <a:lstStyle/>
          <a:p>
            <a:pPr/>
            <a:r>
              <a:t>Applications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pic>
        <p:nvPicPr>
          <p:cNvPr id="76" name="Screenshot 2019-04-09 at 9.31.10 AM.png" descr="Screenshot 2019-04-09 at 9.31.10 AM.png"/>
          <p:cNvPicPr>
            <a:picLocks noChangeAspect="0"/>
          </p:cNvPicPr>
          <p:nvPr/>
        </p:nvPicPr>
        <p:blipFill>
          <a:blip r:embed="rId2">
            <a:extLst/>
          </a:blip>
          <a:stretch>
            <a:fillRect/>
          </a:stretch>
        </p:blipFill>
        <p:spPr>
          <a:xfrm>
            <a:off x="1509026" y="3622074"/>
            <a:ext cx="2835329" cy="2542370"/>
          </a:xfrm>
          <a:prstGeom prst="rect">
            <a:avLst/>
          </a:prstGeom>
          <a:ln w="12700">
            <a:miter lim="400000"/>
          </a:ln>
        </p:spPr>
      </p:pic>
      <p:sp>
        <p:nvSpPr>
          <p:cNvPr id="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a:solidFill>
                  <a:srgbClr val="07070B"/>
                </a:solidFill>
              </a:defRPr>
            </a:lvl1pPr>
          </a:lstStyle>
          <a:p>
            <a:pPr>
              <a:defRPr sz="1800"/>
            </a:pPr>
            <a:fld id="{86CB4B4D-7CA3-9044-876B-883B54F8677D}" type="slidenum">
              <a:rPr sz="1400"/>
            </a:fld>
          </a:p>
        </p:txBody>
      </p:sp>
      <p:pic>
        <p:nvPicPr>
          <p:cNvPr id="78" name="Screenshot 2019-04-09 at 9.27.48 AM.png" descr="Screenshot 2019-04-09 at 9.27.48 AM.png"/>
          <p:cNvPicPr>
            <a:picLocks noChangeAspect="0"/>
          </p:cNvPicPr>
          <p:nvPr/>
        </p:nvPicPr>
        <p:blipFill>
          <a:blip r:embed="rId3">
            <a:extLst/>
          </a:blip>
          <a:stretch>
            <a:fillRect/>
          </a:stretch>
        </p:blipFill>
        <p:spPr>
          <a:xfrm>
            <a:off x="1113706" y="1202426"/>
            <a:ext cx="3297620" cy="2033500"/>
          </a:xfrm>
          <a:prstGeom prst="rect">
            <a:avLst/>
          </a:prstGeom>
          <a:ln w="12700">
            <a:miter lim="400000"/>
          </a:ln>
        </p:spPr>
      </p:pic>
      <p:pic>
        <p:nvPicPr>
          <p:cNvPr id="79" name="Screenshot 2019-04-09 at 9.32.27 AM.png" descr="Screenshot 2019-04-09 at 9.32.27 AM.png"/>
          <p:cNvPicPr>
            <a:picLocks noChangeAspect="0"/>
          </p:cNvPicPr>
          <p:nvPr/>
        </p:nvPicPr>
        <p:blipFill>
          <a:blip r:embed="rId4">
            <a:extLst/>
          </a:blip>
          <a:stretch>
            <a:fillRect/>
          </a:stretch>
        </p:blipFill>
        <p:spPr>
          <a:xfrm>
            <a:off x="4769651" y="733392"/>
            <a:ext cx="2835329" cy="2542370"/>
          </a:xfrm>
          <a:prstGeom prst="rect">
            <a:avLst/>
          </a:prstGeom>
          <a:ln w="12700">
            <a:miter lim="400000"/>
          </a:ln>
        </p:spPr>
      </p:pic>
      <p:pic>
        <p:nvPicPr>
          <p:cNvPr id="80" name="Screenshot 2019-04-09 at 9.32.47 AM.png" descr="Screenshot 2019-04-09 at 9.32.47 AM.png"/>
          <p:cNvPicPr>
            <a:picLocks noChangeAspect="0"/>
          </p:cNvPicPr>
          <p:nvPr/>
        </p:nvPicPr>
        <p:blipFill>
          <a:blip r:embed="rId5">
            <a:extLst/>
          </a:blip>
          <a:stretch>
            <a:fillRect/>
          </a:stretch>
        </p:blipFill>
        <p:spPr>
          <a:xfrm>
            <a:off x="4732674" y="3622074"/>
            <a:ext cx="3297620" cy="2033500"/>
          </a:xfrm>
          <a:prstGeom prst="rect">
            <a:avLst/>
          </a:prstGeom>
          <a:ln w="12700">
            <a:miter lim="400000"/>
          </a:ln>
        </p:spPr>
      </p:pic>
      <p:pic>
        <p:nvPicPr>
          <p:cNvPr id="81" name="Screenshot 2019-04-09 at 9.34.48 AM.png" descr="Screenshot 2019-04-09 at 9.34.48 AM.png"/>
          <p:cNvPicPr>
            <a:picLocks noChangeAspect="1"/>
          </p:cNvPicPr>
          <p:nvPr/>
        </p:nvPicPr>
        <p:blipFill>
          <a:blip r:embed="rId6">
            <a:extLst/>
          </a:blip>
          <a:stretch>
            <a:fillRect/>
          </a:stretch>
        </p:blipFill>
        <p:spPr>
          <a:xfrm>
            <a:off x="4946089" y="2947000"/>
            <a:ext cx="2482469" cy="288803"/>
          </a:xfrm>
          <a:prstGeom prst="rect">
            <a:avLst/>
          </a:prstGeom>
          <a:ln w="12700">
            <a:miter lim="400000"/>
          </a:ln>
        </p:spPr>
      </p:pic>
      <p:sp>
        <p:nvSpPr>
          <p:cNvPr id="82" name="Line"/>
          <p:cNvSpPr/>
          <p:nvPr/>
        </p:nvSpPr>
        <p:spPr>
          <a:xfrm>
            <a:off x="998866" y="3429000"/>
            <a:ext cx="7146268" cy="1"/>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83" name="Line"/>
          <p:cNvSpPr/>
          <p:nvPr/>
        </p:nvSpPr>
        <p:spPr>
          <a:xfrm flipH="1">
            <a:off x="4571999" y="622073"/>
            <a:ext cx="1" cy="5613854"/>
          </a:xfrm>
          <a:prstGeom prst="line">
            <a:avLst/>
          </a:prstGeom>
          <a:ln w="25400">
            <a:solidFill>
              <a:srgbClr val="000000"/>
            </a:solidFill>
            <a:bevel/>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8070E"/>
                </a:solidFill>
              </a:defRPr>
            </a:lvl1pPr>
          </a:lstStyle>
          <a:p>
            <a:pPr/>
            <a:fld id="{86CB4B4D-7CA3-9044-876B-883B54F8677D}" type="slidenum"/>
          </a:p>
        </p:txBody>
      </p:sp>
      <p:sp>
        <p:nvSpPr>
          <p:cNvPr id="86" name="Previous Work and Motivation"/>
          <p:cNvSpPr txBox="1"/>
          <p:nvPr>
            <p:ph type="ctrTitle"/>
          </p:nvPr>
        </p:nvSpPr>
        <p:spPr>
          <a:xfrm>
            <a:off x="457200" y="0"/>
            <a:ext cx="8255000" cy="1270000"/>
          </a:xfrm>
          <a:prstGeom prst="rect">
            <a:avLst/>
          </a:prstGeom>
        </p:spPr>
        <p:txBody>
          <a:bodyPr>
            <a:normAutofit fontScale="100000" lnSpcReduction="0"/>
          </a:bodyPr>
          <a:lstStyle>
            <a:lvl1pPr>
              <a:defRPr>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Previous Work and Motivation</a:t>
            </a:r>
          </a:p>
        </p:txBody>
      </p:sp>
      <p:sp>
        <p:nvSpPr>
          <p:cNvPr id="87" name="Rounded Rectangle"/>
          <p:cNvSpPr/>
          <p:nvPr/>
        </p:nvSpPr>
        <p:spPr>
          <a:xfrm>
            <a:off x="295195" y="2221934"/>
            <a:ext cx="4181868" cy="3115326"/>
          </a:xfrm>
          <a:prstGeom prst="roundRect">
            <a:avLst>
              <a:gd name="adj" fmla="val 15879"/>
            </a:avLst>
          </a:prstGeom>
          <a:solidFill>
            <a:schemeClr val="accent3">
              <a:lumOff val="44000"/>
            </a:schemeClr>
          </a:solidFill>
          <a:ln w="25400">
            <a:solidFill>
              <a:schemeClr val="accent1"/>
            </a:solidFill>
            <a:bevel/>
          </a:ln>
        </p:spPr>
        <p:txBody>
          <a:bodyPr lIns="45719" rIns="45719"/>
          <a:lstStyle/>
          <a:p>
            <a:pPr/>
          </a:p>
        </p:txBody>
      </p:sp>
      <p:sp>
        <p:nvSpPr>
          <p:cNvPr id="88" name="Definition of contrast is based on various different types of image features such as colour variation of individual pixels, edges and gradient, spatial frequencies, histograms, multi-scale descriptors etc."/>
          <p:cNvSpPr txBox="1"/>
          <p:nvPr/>
        </p:nvSpPr>
        <p:spPr>
          <a:xfrm>
            <a:off x="491672" y="2588336"/>
            <a:ext cx="3788914" cy="2382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20000"/>
              </a:lnSpc>
              <a:spcBef>
                <a:spcPts val="700"/>
              </a:spcBef>
              <a:defRPr sz="1900">
                <a:solidFill>
                  <a:srgbClr val="08070E"/>
                </a:solidFill>
                <a:latin typeface="Cochin"/>
                <a:ea typeface="Cochin"/>
                <a:cs typeface="Cochin"/>
                <a:sym typeface="Cochin"/>
              </a:defRPr>
            </a:lvl1pPr>
          </a:lstStyle>
          <a:p>
            <a:pPr/>
            <a:r>
              <a:t>Definition of contrast is based on various different types of image features such as colour variation of individual pixels, edges and gradient, spatial frequencies, histograms, multi-scale descriptors etc.</a:t>
            </a:r>
          </a:p>
        </p:txBody>
      </p:sp>
      <p:sp>
        <p:nvSpPr>
          <p:cNvPr id="89" name="Arrow"/>
          <p:cNvSpPr/>
          <p:nvPr/>
        </p:nvSpPr>
        <p:spPr>
          <a:xfrm>
            <a:off x="4586381" y="1724711"/>
            <a:ext cx="4412669" cy="4109772"/>
          </a:xfrm>
          <a:prstGeom prst="rightArrow">
            <a:avLst>
              <a:gd name="adj1" fmla="val 32000"/>
              <a:gd name="adj2" fmla="val 51274"/>
            </a:avLst>
          </a:prstGeom>
          <a:solidFill>
            <a:schemeClr val="accent3">
              <a:lumOff val="44000"/>
            </a:schemeClr>
          </a:solidFill>
          <a:ln w="25400">
            <a:solidFill>
              <a:schemeClr val="accent1"/>
            </a:solidFill>
            <a:bevel/>
          </a:ln>
        </p:spPr>
        <p:txBody>
          <a:bodyPr lIns="45719" rIns="45719"/>
          <a:lstStyle/>
          <a:p>
            <a:pPr/>
          </a:p>
        </p:txBody>
      </p:sp>
      <p:sp>
        <p:nvSpPr>
          <p:cNvPr id="90" name="For this work we use two different contrast measures as features for dense estimation of saliency in an Image."/>
          <p:cNvSpPr txBox="1"/>
          <p:nvPr/>
        </p:nvSpPr>
        <p:spPr>
          <a:xfrm>
            <a:off x="4626546" y="3302076"/>
            <a:ext cx="3788914" cy="9118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20000"/>
              </a:lnSpc>
              <a:spcBef>
                <a:spcPts val="700"/>
              </a:spcBef>
              <a:defRPr sz="1700">
                <a:solidFill>
                  <a:srgbClr val="08070E"/>
                </a:solidFill>
                <a:latin typeface="Cochin"/>
                <a:ea typeface="Cochin"/>
                <a:cs typeface="Cochin"/>
                <a:sym typeface="Cochin"/>
              </a:defRPr>
            </a:lvl1pPr>
          </a:lstStyle>
          <a:p>
            <a:pPr/>
            <a:r>
              <a:t>For this work we use two different contrast measures as features for dense estimation of saliency in an Image.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DFDC"/>
        </a:solidFill>
      </p:bgPr>
    </p:bg>
    <p:spTree>
      <p:nvGrpSpPr>
        <p:cNvPr id="1" name=""/>
        <p:cNvGrpSpPr/>
        <p:nvPr/>
      </p:nvGrpSpPr>
      <p:grpSpPr>
        <a:xfrm>
          <a:off x="0" y="0"/>
          <a:ext cx="0" cy="0"/>
          <a:chOff x="0" y="0"/>
          <a:chExt cx="0" cy="0"/>
        </a:xfrm>
      </p:grpSpPr>
      <p:sp>
        <p:nvSpPr>
          <p:cNvPr id="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90912"/>
                </a:solidFill>
              </a:defRPr>
            </a:lvl1pPr>
          </a:lstStyle>
          <a:p>
            <a:pPr/>
            <a:fld id="{86CB4B4D-7CA3-9044-876B-883B54F8677D}" type="slidenum"/>
          </a:p>
        </p:txBody>
      </p:sp>
      <p:sp>
        <p:nvSpPr>
          <p:cNvPr id="93" name="Super-segmentation : In this method, Image is decomposed into structurally representative elements that abstract away unnecessary details.…"/>
          <p:cNvSpPr txBox="1"/>
          <p:nvPr>
            <p:ph type="subTitle" idx="1"/>
          </p:nvPr>
        </p:nvSpPr>
        <p:spPr>
          <a:xfrm>
            <a:off x="180578" y="2598672"/>
            <a:ext cx="8782844" cy="2942515"/>
          </a:xfrm>
          <a:prstGeom prst="rect">
            <a:avLst/>
          </a:prstGeom>
        </p:spPr>
        <p:txBody>
          <a:bodyPr/>
          <a:lstStyle/>
          <a:p>
            <a:pPr marL="320842" indent="-320842" algn="just">
              <a:lnSpc>
                <a:spcPct val="120000"/>
              </a:lnSpc>
              <a:buSzPct val="100000"/>
              <a:buAutoNum type="arabicPeriod" startAt="1"/>
              <a:defRPr sz="2100">
                <a:solidFill>
                  <a:srgbClr val="090912"/>
                </a:solidFill>
                <a:latin typeface="Hoefler Text"/>
                <a:ea typeface="Hoefler Text"/>
                <a:cs typeface="Hoefler Text"/>
                <a:sym typeface="Hoefler Text"/>
              </a:defRPr>
            </a:pPr>
            <a:r>
              <a:rPr b="1"/>
              <a:t>Super-segmentation</a:t>
            </a:r>
            <a:r>
              <a:t> : In this method, Image is decomposed into structurally representative elements that abstract away unnecessary details.</a:t>
            </a:r>
          </a:p>
          <a:p>
            <a:pPr marL="320842" indent="-320842" algn="just">
              <a:lnSpc>
                <a:spcPct val="120000"/>
              </a:lnSpc>
              <a:buSzPct val="100000"/>
              <a:buAutoNum type="arabicPeriod" startAt="1"/>
              <a:defRPr sz="2100">
                <a:solidFill>
                  <a:srgbClr val="090912"/>
                </a:solidFill>
                <a:latin typeface="Hoefler Text"/>
                <a:ea typeface="Hoefler Text"/>
                <a:cs typeface="Hoefler Text"/>
                <a:sym typeface="Hoefler Text"/>
              </a:defRPr>
            </a:pPr>
            <a:r>
              <a:t>This allows for a very clear and intuitive definition of contrast.</a:t>
            </a:r>
          </a:p>
          <a:p>
            <a:pPr marL="320842" indent="-320842" algn="just">
              <a:lnSpc>
                <a:spcPct val="120000"/>
              </a:lnSpc>
              <a:buSzPct val="100000"/>
              <a:buAutoNum type="arabicPeriod" startAt="1"/>
              <a:defRPr sz="2100">
                <a:solidFill>
                  <a:srgbClr val="090912"/>
                </a:solidFill>
                <a:latin typeface="Hoefler Text"/>
                <a:ea typeface="Hoefler Text"/>
                <a:cs typeface="Hoefler Text"/>
                <a:sym typeface="Hoefler Text"/>
              </a:defRPr>
            </a:pPr>
            <a:r>
              <a:t>Saliency estimate is based on two well defined contrast measures namely uniqueness and spatial distribution of element which is computed on top of the processed image in the first step.</a:t>
            </a:r>
          </a:p>
        </p:txBody>
      </p:sp>
      <p:sp>
        <p:nvSpPr>
          <p:cNvPr id="94" name="Contributions of the Paper"/>
          <p:cNvSpPr txBox="1"/>
          <p:nvPr>
            <p:ph type="ctrTitle"/>
          </p:nvPr>
        </p:nvSpPr>
        <p:spPr>
          <a:xfrm>
            <a:off x="457200" y="0"/>
            <a:ext cx="8255000" cy="1270000"/>
          </a:xfrm>
          <a:prstGeom prst="rect">
            <a:avLst/>
          </a:prstGeom>
        </p:spPr>
        <p:txBody>
          <a:bodyPr>
            <a:normAutofit fontScale="100000" lnSpcReduction="0"/>
          </a:bodyPr>
          <a:lstStyle>
            <a:lvl1pPr>
              <a:defRPr>
                <a:solidFill>
                  <a:srgbClr val="090912"/>
                </a:solidFill>
                <a:effectLst>
                  <a:outerShdw sx="100000" sy="100000" kx="0" ky="0" algn="b" rotWithShape="0" blurRad="12700" dist="25400" dir="2700000">
                    <a:srgbClr val="000000"/>
                  </a:outerShdw>
                </a:effectLst>
              </a:defRPr>
            </a:lvl1pPr>
          </a:lstStyle>
          <a:p>
            <a:pPr>
              <a:defRPr>
                <a:effectLst/>
              </a:defRPr>
            </a:pPr>
            <a:r>
              <a:rPr>
                <a:effectLst>
                  <a:outerShdw sx="100000" sy="100000" kx="0" ky="0" algn="b" rotWithShape="0" blurRad="12700" dist="25400" dir="2700000">
                    <a:srgbClr val="000000"/>
                  </a:outerShdw>
                </a:effectLst>
              </a:rPr>
              <a:t>Contributions of the Paper</a:t>
            </a:r>
          </a:p>
        </p:txBody>
      </p:sp>
      <p:sp>
        <p:nvSpPr>
          <p:cNvPr id="95" name="Rectangle"/>
          <p:cNvSpPr/>
          <p:nvPr/>
        </p:nvSpPr>
        <p:spPr>
          <a:xfrm>
            <a:off x="1063319" y="1638355"/>
            <a:ext cx="7042762" cy="591962"/>
          </a:xfrm>
          <a:prstGeom prst="rect">
            <a:avLst/>
          </a:prstGeom>
          <a:solidFill>
            <a:schemeClr val="accent3">
              <a:lumOff val="44000"/>
            </a:schemeClr>
          </a:solidFill>
          <a:ln w="25400">
            <a:solidFill>
              <a:schemeClr val="accent1"/>
            </a:solidFill>
            <a:bevel/>
          </a:ln>
          <a:effectLst>
            <a:outerShdw sx="100000" sy="100000" kx="0" ky="0" algn="b" rotWithShape="0" blurRad="190500" dist="8455" dir="5400000">
              <a:srgbClr val="000000"/>
            </a:outerShdw>
          </a:effectLst>
        </p:spPr>
        <p:txBody>
          <a:bodyPr lIns="45719" rIns="45719"/>
          <a:lstStyle/>
          <a:p>
            <a:pPr/>
          </a:p>
        </p:txBody>
      </p:sp>
      <p:sp>
        <p:nvSpPr>
          <p:cNvPr id="96" name="Contribution 1 : Computation of contrast based features for saliency estimation"/>
          <p:cNvSpPr txBox="1"/>
          <p:nvPr/>
        </p:nvSpPr>
        <p:spPr>
          <a:xfrm>
            <a:off x="1102671" y="1748916"/>
            <a:ext cx="693865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a:latin typeface="Hoefler Text"/>
                <a:ea typeface="Hoefler Text"/>
                <a:cs typeface="Hoefler Text"/>
                <a:sym typeface="Hoefler Text"/>
              </a:defRPr>
            </a:lvl1pPr>
          </a:lstStyle>
          <a:p>
            <a:pPr/>
            <a:r>
              <a:t>Contribution 1 : Computation of contrast based features for saliency estimation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